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0"/>
  </p:handoutMasterIdLst>
  <p:sldIdLst>
    <p:sldId id="303" r:id="rId5"/>
    <p:sldId id="315" r:id="rId6"/>
    <p:sldId id="320" r:id="rId7"/>
    <p:sldId id="319" r:id="rId8"/>
    <p:sldId id="304" r:id="rId9"/>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yana barahona" initials="db" lastIdx="1" clrIdx="0">
    <p:extLst>
      <p:ext uri="{19B8F6BF-5375-455C-9EA6-DF929625EA0E}">
        <p15:presenceInfo xmlns:p15="http://schemas.microsoft.com/office/powerpoint/2012/main" userId="ceb9cffb97c5a3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4E566"/>
    <a:srgbClr val="008080"/>
    <a:srgbClr val="33A584"/>
    <a:srgbClr val="70BE3D"/>
    <a:srgbClr val="33CCCC"/>
    <a:srgbClr val="5EB965"/>
    <a:srgbClr val="01B4DC"/>
    <a:srgbClr val="140F2A"/>
    <a:srgbClr val="272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963AA31-FA6C-4CD2-A7CA-364D3D05448E}" type="datetimeFigureOut">
              <a:rPr lang="es-CO" smtClean="0"/>
              <a:t>2/08/2023</a:t>
            </a:fld>
            <a:endParaRPr lang="es-CO"/>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F17B4F5-D108-440D-B9F0-ED06A8395F7B}" type="slidenum">
              <a:rPr lang="es-CO" smtClean="0"/>
              <a:t>‹Nº›</a:t>
            </a:fld>
            <a:endParaRPr lang="es-CO"/>
          </a:p>
        </p:txBody>
      </p:sp>
    </p:spTree>
    <p:extLst>
      <p:ext uri="{BB962C8B-B14F-4D97-AF65-F5344CB8AC3E}">
        <p14:creationId xmlns:p14="http://schemas.microsoft.com/office/powerpoint/2010/main" val="30982385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164D032F-989E-4B7B-921F-0DBB2CF4B83A}" type="datetimeFigureOut">
              <a:rPr lang="es-CO" smtClean="0"/>
              <a:t>2/08/2023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134068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64D032F-989E-4B7B-921F-0DBB2CF4B83A}" type="datetimeFigureOut">
              <a:rPr lang="es-CO" smtClean="0"/>
              <a:t>2/08/2023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288965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64D032F-989E-4B7B-921F-0DBB2CF4B83A}" type="datetimeFigureOut">
              <a:rPr lang="es-CO" smtClean="0"/>
              <a:t>2/08/2023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182271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64D032F-989E-4B7B-921F-0DBB2CF4B83A}" type="datetimeFigureOut">
              <a:rPr lang="es-CO" smtClean="0"/>
              <a:t>2/08/2023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104802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64D032F-989E-4B7B-921F-0DBB2CF4B83A}" type="datetimeFigureOut">
              <a:rPr lang="es-CO" smtClean="0"/>
              <a:t>2/08/2023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152682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164D032F-989E-4B7B-921F-0DBB2CF4B83A}" type="datetimeFigureOut">
              <a:rPr lang="es-CO" smtClean="0"/>
              <a:t>2/08/2023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311097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164D032F-989E-4B7B-921F-0DBB2CF4B83A}" type="datetimeFigureOut">
              <a:rPr lang="es-CO" smtClean="0"/>
              <a:t>2/08/2023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38497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164D032F-989E-4B7B-921F-0DBB2CF4B83A}" type="datetimeFigureOut">
              <a:rPr lang="es-CO" smtClean="0"/>
              <a:t>2/08/2023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140380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64D032F-989E-4B7B-921F-0DBB2CF4B83A}" type="datetimeFigureOut">
              <a:rPr lang="es-CO" smtClean="0"/>
              <a:t>2/08/2023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160356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64D032F-989E-4B7B-921F-0DBB2CF4B83A}" type="datetimeFigureOut">
              <a:rPr lang="es-CO" smtClean="0"/>
              <a:t>2/08/2023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32629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64D032F-989E-4B7B-921F-0DBB2CF4B83A}" type="datetimeFigureOut">
              <a:rPr lang="es-CO" smtClean="0"/>
              <a:t>2/08/2023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8B366B5-C438-4502-B19D-16E9459DBA2D}" type="slidenum">
              <a:rPr lang="es-CO" smtClean="0"/>
              <a:t>‹Nº›</a:t>
            </a:fld>
            <a:endParaRPr lang="es-CO"/>
          </a:p>
        </p:txBody>
      </p:sp>
    </p:spTree>
    <p:extLst>
      <p:ext uri="{BB962C8B-B14F-4D97-AF65-F5344CB8AC3E}">
        <p14:creationId xmlns:p14="http://schemas.microsoft.com/office/powerpoint/2010/main" val="117271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D032F-989E-4B7B-921F-0DBB2CF4B83A}" type="datetimeFigureOut">
              <a:rPr lang="es-CO" smtClean="0"/>
              <a:t>2/08/2023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366B5-C438-4502-B19D-16E9459DBA2D}" type="slidenum">
              <a:rPr lang="es-CO" smtClean="0"/>
              <a:t>‹Nº›</a:t>
            </a:fld>
            <a:endParaRPr lang="es-CO"/>
          </a:p>
        </p:txBody>
      </p:sp>
    </p:spTree>
    <p:extLst>
      <p:ext uri="{BB962C8B-B14F-4D97-AF65-F5344CB8AC3E}">
        <p14:creationId xmlns:p14="http://schemas.microsoft.com/office/powerpoint/2010/main" val="117744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9.wmf"/><Relationship Id="rId5" Type="http://schemas.openxmlformats.org/officeDocument/2006/relationships/image" Target="../media/image12.png"/><Relationship Id="rId10" Type="http://schemas.openxmlformats.org/officeDocument/2006/relationships/oleObject" Target="../embeddings/oleObject2.bin"/><Relationship Id="rId4" Type="http://schemas.openxmlformats.org/officeDocument/2006/relationships/image" Target="../media/image11.png"/><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Patrón de fondo&#10;&#10;Descripción generada automáticamente">
            <a:extLst>
              <a:ext uri="{FF2B5EF4-FFF2-40B4-BE49-F238E27FC236}">
                <a16:creationId xmlns:a16="http://schemas.microsoft.com/office/drawing/2014/main" id="{5D5FCFD6-EDE5-465C-9457-1FE65853E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4" y="0"/>
            <a:ext cx="12212274" cy="6865619"/>
          </a:xfrm>
          <a:prstGeom prst="rect">
            <a:avLst/>
          </a:prstGeom>
        </p:spPr>
      </p:pic>
      <p:sp>
        <p:nvSpPr>
          <p:cNvPr id="3" name="CuadroTexto 2"/>
          <p:cNvSpPr txBox="1"/>
          <p:nvPr/>
        </p:nvSpPr>
        <p:spPr>
          <a:xfrm>
            <a:off x="2201269" y="2766711"/>
            <a:ext cx="7830627" cy="954107"/>
          </a:xfrm>
          <a:prstGeom prst="rect">
            <a:avLst/>
          </a:prstGeom>
          <a:noFill/>
        </p:spPr>
        <p:txBody>
          <a:bodyPr wrap="square" rtlCol="0">
            <a:spAutoFit/>
          </a:bodyPr>
          <a:lstStyle/>
          <a:p>
            <a:r>
              <a:rPr lang="es-CO" sz="2800" b="1" dirty="0">
                <a:solidFill>
                  <a:srgbClr val="64E566"/>
                </a:solidFill>
                <a:latin typeface="Arial" panose="020B0604020202020204" pitchFamily="34" charset="0"/>
                <a:cs typeface="Arial" panose="020B0604020202020204" pitchFamily="34" charset="0"/>
              </a:rPr>
              <a:t>Cambios Circular Externa Operaciones Zona Franca</a:t>
            </a:r>
            <a:endParaRPr lang="es-ES_tradnl" sz="2800" b="1" dirty="0">
              <a:solidFill>
                <a:srgbClr val="64E566"/>
              </a:solidFill>
              <a:latin typeface="Arial" panose="020B0604020202020204" pitchFamily="34" charset="0"/>
              <a:cs typeface="Arial" panose="020B0604020202020204" pitchFamily="34" charset="0"/>
            </a:endParaRPr>
          </a:p>
        </p:txBody>
      </p:sp>
      <p:pic>
        <p:nvPicPr>
          <p:cNvPr id="11" name="Imagen 10" descr="Icono&#10;&#10;Descripción generada automáticamente">
            <a:extLst>
              <a:ext uri="{FF2B5EF4-FFF2-40B4-BE49-F238E27FC236}">
                <a16:creationId xmlns:a16="http://schemas.microsoft.com/office/drawing/2014/main" id="{B2A3D622-641C-4F35-A206-16759B3EE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268" y="1591570"/>
            <a:ext cx="2428799" cy="568534"/>
          </a:xfrm>
          <a:prstGeom prst="rect">
            <a:avLst/>
          </a:prstGeom>
        </p:spPr>
      </p:pic>
      <p:pic>
        <p:nvPicPr>
          <p:cNvPr id="12" name="Imagen 11" descr="Imagen que contiene Logotipo&#10;&#10;Descripción generada automáticamente">
            <a:extLst>
              <a:ext uri="{FF2B5EF4-FFF2-40B4-BE49-F238E27FC236}">
                <a16:creationId xmlns:a16="http://schemas.microsoft.com/office/drawing/2014/main" id="{541F866D-E367-4E8E-B0DE-FDCB8253B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7" y="401833"/>
            <a:ext cx="2428800" cy="414554"/>
          </a:xfrm>
          <a:prstGeom prst="rect">
            <a:avLst/>
          </a:prstGeom>
        </p:spPr>
      </p:pic>
      <p:sp>
        <p:nvSpPr>
          <p:cNvPr id="15" name="Rectángulo 14">
            <a:extLst>
              <a:ext uri="{FF2B5EF4-FFF2-40B4-BE49-F238E27FC236}">
                <a16:creationId xmlns:a16="http://schemas.microsoft.com/office/drawing/2014/main" id="{D3FEE668-50A4-446B-8809-C67DDEF06552}"/>
              </a:ext>
            </a:extLst>
          </p:cNvPr>
          <p:cNvSpPr/>
          <p:nvPr/>
        </p:nvSpPr>
        <p:spPr>
          <a:xfrm>
            <a:off x="2201270" y="4094690"/>
            <a:ext cx="7830626" cy="114032"/>
          </a:xfrm>
          <a:prstGeom prst="rect">
            <a:avLst/>
          </a:prstGeom>
          <a:gradFill flip="none" rotWithShape="1">
            <a:gsLst>
              <a:gs pos="0">
                <a:srgbClr val="64E564"/>
              </a:gs>
              <a:gs pos="100000">
                <a:srgbClr val="01B4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4DCFC792-5EF9-492C-A1FB-BA356EE77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61284"/>
            <a:ext cx="12212274" cy="114032"/>
          </a:xfrm>
          <a:prstGeom prst="rect">
            <a:avLst/>
          </a:prstGeom>
        </p:spPr>
      </p:pic>
    </p:spTree>
    <p:extLst>
      <p:ext uri="{BB962C8B-B14F-4D97-AF65-F5344CB8AC3E}">
        <p14:creationId xmlns:p14="http://schemas.microsoft.com/office/powerpoint/2010/main" val="173762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73905" y="133323"/>
            <a:ext cx="5762813" cy="523220"/>
          </a:xfrm>
          <a:prstGeom prst="rect">
            <a:avLst/>
          </a:prstGeom>
          <a:noFill/>
        </p:spPr>
        <p:txBody>
          <a:bodyPr wrap="square" rtlCol="0">
            <a:spAutoFit/>
          </a:bodyPr>
          <a:lstStyle/>
          <a:p>
            <a:r>
              <a:rPr lang="es-MX" sz="2800" dirty="0">
                <a:solidFill>
                  <a:schemeClr val="tx1">
                    <a:lumMod val="50000"/>
                    <a:lumOff val="50000"/>
                  </a:schemeClr>
                </a:solidFill>
                <a:latin typeface="Arial" panose="020B0604020202020204" pitchFamily="34" charset="0"/>
                <a:cs typeface="Arial" panose="020B0604020202020204" pitchFamily="34" charset="0"/>
              </a:rPr>
              <a:t>Códigos Nuevos  </a:t>
            </a:r>
            <a:endParaRPr lang="es-CO"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ángulo 1"/>
          <p:cNvSpPr/>
          <p:nvPr/>
        </p:nvSpPr>
        <p:spPr>
          <a:xfrm flipV="1">
            <a:off x="573905" y="667308"/>
            <a:ext cx="4533340" cy="45719"/>
          </a:xfrm>
          <a:prstGeom prst="rect">
            <a:avLst/>
          </a:prstGeom>
          <a:gradFill flip="none" rotWithShape="1">
            <a:gsLst>
              <a:gs pos="0">
                <a:srgbClr val="64E564"/>
              </a:gs>
              <a:gs pos="100000">
                <a:srgbClr val="01B4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
            <a:extLst>
              <a:ext uri="{FF2B5EF4-FFF2-40B4-BE49-F238E27FC236}">
                <a16:creationId xmlns:a16="http://schemas.microsoft.com/office/drawing/2014/main" id="{EF567B9C-4483-4305-B22F-2D5AD858416B}"/>
              </a:ext>
            </a:extLst>
          </p:cNvPr>
          <p:cNvSpPr txBox="1"/>
          <p:nvPr/>
        </p:nvSpPr>
        <p:spPr>
          <a:xfrm>
            <a:off x="8421755" y="3124199"/>
            <a:ext cx="141135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bg1"/>
                </a:solidFill>
              </a:rPr>
              <a:t>Buenaventura</a:t>
            </a:r>
          </a:p>
        </p:txBody>
      </p:sp>
      <p:sp>
        <p:nvSpPr>
          <p:cNvPr id="13" name="CuadroTexto 1">
            <a:extLst>
              <a:ext uri="{FF2B5EF4-FFF2-40B4-BE49-F238E27FC236}">
                <a16:creationId xmlns:a16="http://schemas.microsoft.com/office/drawing/2014/main" id="{20746D23-AF2F-4E35-9420-2026A878CD09}"/>
              </a:ext>
            </a:extLst>
          </p:cNvPr>
          <p:cNvSpPr txBox="1"/>
          <p:nvPr/>
        </p:nvSpPr>
        <p:spPr>
          <a:xfrm>
            <a:off x="8110329" y="2428460"/>
            <a:ext cx="141135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bg1"/>
                </a:solidFill>
              </a:rPr>
              <a:t>Barranquilla</a:t>
            </a:r>
          </a:p>
        </p:txBody>
      </p:sp>
      <p:sp>
        <p:nvSpPr>
          <p:cNvPr id="14" name="CuadroTexto 1">
            <a:extLst>
              <a:ext uri="{FF2B5EF4-FFF2-40B4-BE49-F238E27FC236}">
                <a16:creationId xmlns:a16="http://schemas.microsoft.com/office/drawing/2014/main" id="{23CA6F7D-A3AA-454B-97B8-800C38C9E004}"/>
              </a:ext>
            </a:extLst>
          </p:cNvPr>
          <p:cNvSpPr txBox="1"/>
          <p:nvPr/>
        </p:nvSpPr>
        <p:spPr>
          <a:xfrm>
            <a:off x="8753059" y="2031335"/>
            <a:ext cx="141135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bg1"/>
                </a:solidFill>
              </a:rPr>
              <a:t>Medellín</a:t>
            </a:r>
          </a:p>
        </p:txBody>
      </p:sp>
      <p:pic>
        <p:nvPicPr>
          <p:cNvPr id="10" name="Imagen 9" descr="Logotipo&#10;&#10;Descripción generada automáticamente">
            <a:extLst>
              <a:ext uri="{FF2B5EF4-FFF2-40B4-BE49-F238E27FC236}">
                <a16:creationId xmlns:a16="http://schemas.microsoft.com/office/drawing/2014/main" id="{3D9813BE-DAE1-439F-B2CC-6E85FCE5F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2700" y="45144"/>
            <a:ext cx="1836933" cy="591677"/>
          </a:xfrm>
          <a:prstGeom prst="rect">
            <a:avLst/>
          </a:prstGeom>
        </p:spPr>
      </p:pic>
      <p:sp>
        <p:nvSpPr>
          <p:cNvPr id="3" name="Rectángulo: esquinas redondeadas 2">
            <a:extLst>
              <a:ext uri="{FF2B5EF4-FFF2-40B4-BE49-F238E27FC236}">
                <a16:creationId xmlns:a16="http://schemas.microsoft.com/office/drawing/2014/main" id="{A02787E6-CBCE-4602-AD27-B643056BA9B7}"/>
              </a:ext>
            </a:extLst>
          </p:cNvPr>
          <p:cNvSpPr/>
          <p:nvPr/>
        </p:nvSpPr>
        <p:spPr>
          <a:xfrm>
            <a:off x="9382539" y="5923722"/>
            <a:ext cx="2717094" cy="59167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5" name="Rectángulo 4">
            <a:extLst>
              <a:ext uri="{FF2B5EF4-FFF2-40B4-BE49-F238E27FC236}">
                <a16:creationId xmlns:a16="http://schemas.microsoft.com/office/drawing/2014/main" id="{BACC3277-3D7E-4D9E-921B-65AEF28F7734}"/>
              </a:ext>
            </a:extLst>
          </p:cNvPr>
          <p:cNvSpPr/>
          <p:nvPr/>
        </p:nvSpPr>
        <p:spPr>
          <a:xfrm>
            <a:off x="-783345" y="739138"/>
            <a:ext cx="12312737" cy="5776261"/>
          </a:xfrm>
          <a:prstGeom prst="rect">
            <a:avLst/>
          </a:prstGeom>
        </p:spPr>
        <p:txBody>
          <a:bodyPr wrap="square">
            <a:spAutoFit/>
          </a:bodyPr>
          <a:lstStyle/>
          <a:p>
            <a:pPr marL="817245" algn="just">
              <a:lnSpc>
                <a:spcPct val="115000"/>
              </a:lnSpc>
            </a:pPr>
            <a:r>
              <a:rPr lang="es-CO" sz="1400" dirty="0">
                <a:solidFill>
                  <a:srgbClr val="000000"/>
                </a:solidFill>
                <a:ea typeface="Times New Roman" panose="02020603050405020304" pitchFamily="18" charset="0"/>
                <a:cs typeface="Times New Roman" panose="02020603050405020304" pitchFamily="18" charset="0"/>
              </a:rPr>
              <a:t> </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050.</a:t>
            </a:r>
            <a:r>
              <a:rPr lang="es-CO" sz="1400" spc="-5" dirty="0">
                <a:ea typeface="Arial MT"/>
                <a:cs typeface="Arial MT"/>
              </a:rPr>
              <a:t> </a:t>
            </a:r>
            <a:r>
              <a:rPr lang="es-ES" sz="1400" dirty="0">
                <a:solidFill>
                  <a:srgbClr val="000000"/>
                </a:solidFill>
                <a:ea typeface="Times New Roman" panose="02020603050405020304" pitchFamily="18" charset="0"/>
                <a:cs typeface="Times New Roman" panose="02020603050405020304" pitchFamily="18" charset="0"/>
              </a:rPr>
              <a:t>Salida definitiva por ventas de mercancías de usuarios de zona franca a una sociedad de comercialización internacional.</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124</a:t>
            </a:r>
            <a:r>
              <a:rPr lang="es-CO" sz="1400" dirty="0">
                <a:solidFill>
                  <a:srgbClr val="000000"/>
                </a:solidFill>
                <a:ea typeface="Times New Roman" panose="02020603050405020304" pitchFamily="18" charset="0"/>
                <a:cs typeface="Times New Roman" panose="02020603050405020304" pitchFamily="18" charset="0"/>
              </a:rPr>
              <a:t>.</a:t>
            </a:r>
            <a:r>
              <a:rPr lang="es-CO" sz="1400" dirty="0">
                <a:solidFill>
                  <a:srgbClr val="231F20"/>
                </a:solidFill>
                <a:ea typeface="Times New Roman" panose="02020603050405020304" pitchFamily="18" charset="0"/>
                <a:cs typeface="Times New Roman" panose="02020603050405020304" pitchFamily="18" charset="0"/>
              </a:rPr>
              <a:t> </a:t>
            </a:r>
            <a:r>
              <a:rPr lang="es-CO" sz="1400" dirty="0">
                <a:solidFill>
                  <a:srgbClr val="000000"/>
                </a:solidFill>
                <a:ea typeface="Times New Roman" panose="02020603050405020304" pitchFamily="18" charset="0"/>
                <a:cs typeface="Times New Roman" panose="02020603050405020304" pitchFamily="18" charset="0"/>
              </a:rPr>
              <a:t>Ingreso desde el resto del mundo a zona franca de Café.</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125</a:t>
            </a:r>
            <a:r>
              <a:rPr lang="es-CO" sz="1400" dirty="0">
                <a:solidFill>
                  <a:srgbClr val="000000"/>
                </a:solidFill>
                <a:ea typeface="Times New Roman" panose="02020603050405020304" pitchFamily="18" charset="0"/>
                <a:cs typeface="Times New Roman" panose="02020603050405020304" pitchFamily="18" charset="0"/>
              </a:rPr>
              <a:t>. Ingreso desde el resto del mundo de semillas para siembra, grano, componente vegetal y plantas de cannabis en estado vegetativo</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126.</a:t>
            </a:r>
            <a:r>
              <a:rPr lang="es-CO" sz="1400" dirty="0">
                <a:ea typeface="Times New Roman" panose="02020603050405020304" pitchFamily="18" charset="0"/>
                <a:cs typeface="Times New Roman" panose="02020603050405020304" pitchFamily="18" charset="0"/>
              </a:rPr>
              <a:t> </a:t>
            </a:r>
            <a:r>
              <a:rPr lang="es-CO" sz="1400" dirty="0">
                <a:solidFill>
                  <a:srgbClr val="000000"/>
                </a:solidFill>
                <a:ea typeface="Times New Roman" panose="02020603050405020304" pitchFamily="18" charset="0"/>
                <a:cs typeface="Times New Roman" panose="02020603050405020304" pitchFamily="18" charset="0"/>
              </a:rPr>
              <a:t>Ingreso desde el resto del mundo a zona franca de Cannabis no Psicoactivo o derivados no Psicoactivos de Cannabis</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127.</a:t>
            </a:r>
            <a:r>
              <a:rPr lang="es-CO" sz="1400" dirty="0">
                <a:solidFill>
                  <a:srgbClr val="000000"/>
                </a:solidFill>
                <a:ea typeface="Times New Roman" panose="02020603050405020304" pitchFamily="18" charset="0"/>
                <a:cs typeface="Times New Roman" panose="02020603050405020304" pitchFamily="18" charset="0"/>
              </a:rPr>
              <a:t> Ingreso desde el resto del mundo a zona franca de Cannabis Psicoactivo o derivados Psicoactivos de Cannabis</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128.</a:t>
            </a:r>
            <a:r>
              <a:rPr lang="es-CO" sz="1400" dirty="0">
                <a:solidFill>
                  <a:srgbClr val="000000"/>
                </a:solidFill>
                <a:ea typeface="Times New Roman" panose="02020603050405020304" pitchFamily="18" charset="0"/>
                <a:cs typeface="Times New Roman" panose="02020603050405020304" pitchFamily="18" charset="0"/>
              </a:rPr>
              <a:t> Ingreso desde el resto del mundo a zona franca de productos terminados de uso humano o veterinario</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227. </a:t>
            </a:r>
            <a:r>
              <a:rPr lang="es-CO" sz="1400" dirty="0">
                <a:solidFill>
                  <a:srgbClr val="000000"/>
                </a:solidFill>
                <a:ea typeface="Times New Roman" panose="02020603050405020304" pitchFamily="18" charset="0"/>
                <a:cs typeface="Times New Roman" panose="02020603050405020304" pitchFamily="18" charset="0"/>
              </a:rPr>
              <a:t>Salida al resto del mundo de Paquetes Postales y Envíos Urgentes, los operados por la Red Oficial de Correos y/o Empresas de mensajería especializada</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228</a:t>
            </a:r>
            <a:r>
              <a:rPr lang="es-CO" sz="1400" dirty="0">
                <a:solidFill>
                  <a:srgbClr val="000000"/>
                </a:solidFill>
                <a:ea typeface="Times New Roman" panose="02020603050405020304" pitchFamily="18" charset="0"/>
                <a:cs typeface="Times New Roman" panose="02020603050405020304" pitchFamily="18" charset="0"/>
              </a:rPr>
              <a:t>. Salida de mercancía al resto del mundo por servicio postventa.</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CO" sz="1400" b="1" dirty="0">
                <a:solidFill>
                  <a:srgbClr val="000000"/>
                </a:solidFill>
                <a:ea typeface="Times New Roman" panose="02020603050405020304" pitchFamily="18" charset="0"/>
                <a:cs typeface="Times New Roman" panose="02020603050405020304" pitchFamily="18" charset="0"/>
              </a:rPr>
              <a:t>233.</a:t>
            </a:r>
            <a:r>
              <a:rPr lang="es-CO" sz="1400" dirty="0">
                <a:solidFill>
                  <a:srgbClr val="231F20"/>
                </a:solidFill>
                <a:ea typeface="Times New Roman" panose="02020603050405020304" pitchFamily="18" charset="0"/>
                <a:cs typeface="Times New Roman" panose="02020603050405020304" pitchFamily="18" charset="0"/>
              </a:rPr>
              <a:t> </a:t>
            </a:r>
            <a:r>
              <a:rPr lang="es-CO" sz="1400" dirty="0">
                <a:solidFill>
                  <a:srgbClr val="000000"/>
                </a:solidFill>
                <a:ea typeface="Times New Roman" panose="02020603050405020304" pitchFamily="18" charset="0"/>
                <a:cs typeface="Times New Roman" panose="02020603050405020304" pitchFamily="18" charset="0"/>
              </a:rPr>
              <a:t>Salida de zona franca al resto del mundo de Café</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ES" sz="1400" b="1" dirty="0">
                <a:solidFill>
                  <a:srgbClr val="000000"/>
                </a:solidFill>
                <a:ea typeface="Times New Roman" panose="02020603050405020304" pitchFamily="18" charset="0"/>
                <a:cs typeface="Times New Roman" panose="02020603050405020304" pitchFamily="18" charset="0"/>
              </a:rPr>
              <a:t>229.</a:t>
            </a:r>
            <a:r>
              <a:rPr lang="es-ES" sz="1400" dirty="0">
                <a:ea typeface="Arial MT"/>
                <a:cs typeface="Arial MT"/>
              </a:rPr>
              <a:t> </a:t>
            </a:r>
            <a:r>
              <a:rPr lang="es-CO" sz="1400" dirty="0">
                <a:solidFill>
                  <a:srgbClr val="000000"/>
                </a:solidFill>
                <a:ea typeface="Times New Roman" panose="02020603050405020304" pitchFamily="18" charset="0"/>
                <a:cs typeface="Times New Roman" panose="02020603050405020304" pitchFamily="18" charset="0"/>
              </a:rPr>
              <a:t>Salida al resto del mundo de semillas para siembra, grano, componente vegetal y plantas de cannabis en estado vegetativo.</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ES" sz="1400" b="1" dirty="0">
                <a:solidFill>
                  <a:srgbClr val="000000"/>
                </a:solidFill>
                <a:ea typeface="Times New Roman" panose="02020603050405020304" pitchFamily="18" charset="0"/>
                <a:cs typeface="Times New Roman" panose="02020603050405020304" pitchFamily="18" charset="0"/>
              </a:rPr>
              <a:t>230. </a:t>
            </a:r>
            <a:r>
              <a:rPr lang="es-CO" sz="1400" dirty="0">
                <a:solidFill>
                  <a:srgbClr val="000000"/>
                </a:solidFill>
                <a:ea typeface="Times New Roman" panose="02020603050405020304" pitchFamily="18" charset="0"/>
                <a:cs typeface="Times New Roman" panose="02020603050405020304" pitchFamily="18" charset="0"/>
              </a:rPr>
              <a:t>Salida al resto del mundo de  Cannabis no Psicoactivo o derivados no Psicoactivos de Cannabis</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ES" sz="1400" b="1" dirty="0">
                <a:solidFill>
                  <a:srgbClr val="000000"/>
                </a:solidFill>
                <a:ea typeface="Times New Roman" panose="02020603050405020304" pitchFamily="18" charset="0"/>
                <a:cs typeface="Times New Roman" panose="02020603050405020304" pitchFamily="18" charset="0"/>
              </a:rPr>
              <a:t>231. </a:t>
            </a:r>
            <a:r>
              <a:rPr lang="es-ES" sz="1400" dirty="0">
                <a:solidFill>
                  <a:srgbClr val="000000"/>
                </a:solidFill>
                <a:ea typeface="Times New Roman" panose="02020603050405020304" pitchFamily="18" charset="0"/>
                <a:cs typeface="Times New Roman" panose="02020603050405020304" pitchFamily="18" charset="0"/>
              </a:rPr>
              <a:t>Salidas de zona franca al resto del mundo de Cannabis Psicoactivo o derivados Psicoactivos de Cannabis</a:t>
            </a:r>
            <a:endParaRPr lang="es-CO" sz="1400" dirty="0">
              <a:ea typeface="Times New Roman" panose="02020603050405020304" pitchFamily="18" charset="0"/>
              <a:cs typeface="Times New Roman" panose="02020603050405020304" pitchFamily="18" charset="0"/>
            </a:endParaRPr>
          </a:p>
          <a:p>
            <a:pPr marL="817245">
              <a:lnSpc>
                <a:spcPct val="115000"/>
              </a:lnSpc>
            </a:pPr>
            <a:r>
              <a:rPr lang="es-ES" sz="1400" b="1" dirty="0">
                <a:solidFill>
                  <a:srgbClr val="000000"/>
                </a:solidFill>
                <a:ea typeface="Times New Roman" panose="02020603050405020304" pitchFamily="18" charset="0"/>
                <a:cs typeface="Times New Roman" panose="02020603050405020304" pitchFamily="18" charset="0"/>
              </a:rPr>
              <a:t>232. </a:t>
            </a:r>
            <a:r>
              <a:rPr lang="es-ES" sz="1400" dirty="0">
                <a:solidFill>
                  <a:srgbClr val="000000"/>
                </a:solidFill>
                <a:ea typeface="Times New Roman" panose="02020603050405020304" pitchFamily="18" charset="0"/>
                <a:cs typeface="Times New Roman" panose="02020603050405020304" pitchFamily="18" charset="0"/>
              </a:rPr>
              <a:t>Salida de zona franca al resto del mundo de productos terminados de uso humano o veterinario.</a:t>
            </a:r>
            <a:endParaRPr lang="es-CO" sz="1400" dirty="0">
              <a:ea typeface="Times New Roman" panose="02020603050405020304" pitchFamily="18" charset="0"/>
              <a:cs typeface="Times New Roman" panose="02020603050405020304" pitchFamily="18" charset="0"/>
            </a:endParaRPr>
          </a:p>
          <a:p>
            <a:pPr marL="817245">
              <a:lnSpc>
                <a:spcPct val="115000"/>
              </a:lnSpc>
            </a:pPr>
            <a:r>
              <a:rPr lang="es-ES" sz="1400" b="1" dirty="0">
                <a:solidFill>
                  <a:srgbClr val="000000"/>
                </a:solidFill>
                <a:ea typeface="Times New Roman" panose="02020603050405020304" pitchFamily="18" charset="0"/>
                <a:cs typeface="Times New Roman" panose="02020603050405020304" pitchFamily="18" charset="0"/>
              </a:rPr>
              <a:t>333.  </a:t>
            </a:r>
            <a:r>
              <a:rPr lang="es-ES" sz="1400" dirty="0">
                <a:solidFill>
                  <a:srgbClr val="000000"/>
                </a:solidFill>
                <a:ea typeface="Times New Roman" panose="02020603050405020304" pitchFamily="18" charset="0"/>
                <a:cs typeface="Times New Roman" panose="02020603050405020304" pitchFamily="18" charset="0"/>
              </a:rPr>
              <a:t>Reingreso desde el resto del territorio aduanero nacional de bienes para pruebas de calidad</a:t>
            </a:r>
            <a:endParaRPr lang="es-CO" sz="1400" dirty="0">
              <a:ea typeface="Times New Roman" panose="02020603050405020304" pitchFamily="18" charset="0"/>
              <a:cs typeface="Times New Roman" panose="02020603050405020304" pitchFamily="18" charset="0"/>
            </a:endParaRPr>
          </a:p>
          <a:p>
            <a:pPr marL="817245">
              <a:lnSpc>
                <a:spcPct val="115000"/>
              </a:lnSpc>
            </a:pPr>
            <a:r>
              <a:rPr lang="es-ES" sz="1400" b="1" dirty="0">
                <a:solidFill>
                  <a:srgbClr val="000000"/>
                </a:solidFill>
                <a:ea typeface="Times New Roman" panose="02020603050405020304" pitchFamily="18" charset="0"/>
                <a:cs typeface="Times New Roman" panose="02020603050405020304" pitchFamily="18" charset="0"/>
              </a:rPr>
              <a:t>380. </a:t>
            </a:r>
            <a:r>
              <a:rPr lang="es-ES" sz="1400" dirty="0">
                <a:solidFill>
                  <a:srgbClr val="000000"/>
                </a:solidFill>
                <a:ea typeface="Times New Roman" panose="02020603050405020304" pitchFamily="18" charset="0"/>
                <a:cs typeface="Times New Roman" panose="02020603050405020304" pitchFamily="18" charset="0"/>
              </a:rPr>
              <a:t>Ingreso desde el resto del territorio aduanero nacional de Café.</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ES" sz="1400" b="1" dirty="0">
                <a:solidFill>
                  <a:srgbClr val="000000"/>
                </a:solidFill>
                <a:ea typeface="Times New Roman" panose="02020603050405020304" pitchFamily="18" charset="0"/>
                <a:cs typeface="Times New Roman" panose="02020603050405020304" pitchFamily="18" charset="0"/>
              </a:rPr>
              <a:t>391. </a:t>
            </a:r>
            <a:r>
              <a:rPr lang="es-ES" sz="1400" dirty="0">
                <a:solidFill>
                  <a:srgbClr val="000000"/>
                </a:solidFill>
                <a:ea typeface="Times New Roman" panose="02020603050405020304" pitchFamily="18" charset="0"/>
                <a:cs typeface="Times New Roman" panose="02020603050405020304" pitchFamily="18" charset="0"/>
              </a:rPr>
              <a:t>Ingreso desde el Territorio Aduanero Nacional de semillas para siembra, grano, componente vegetal, plantas de cannabis en estado vegetativo, cannabis psicoactivo y no psicoactivo y sus derivados y productos terminados de uso humano o veterinario.</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ES" sz="1400" b="1" dirty="0">
                <a:solidFill>
                  <a:srgbClr val="000000"/>
                </a:solidFill>
                <a:ea typeface="Times New Roman" panose="02020603050405020304" pitchFamily="18" charset="0"/>
                <a:cs typeface="Times New Roman" panose="02020603050405020304" pitchFamily="18" charset="0"/>
              </a:rPr>
              <a:t>433.</a:t>
            </a:r>
            <a:r>
              <a:rPr lang="es-ES" sz="1400" dirty="0">
                <a:solidFill>
                  <a:srgbClr val="000000"/>
                </a:solidFill>
                <a:ea typeface="Times New Roman" panose="02020603050405020304" pitchFamily="18" charset="0"/>
                <a:cs typeface="Times New Roman" panose="02020603050405020304" pitchFamily="18" charset="0"/>
              </a:rPr>
              <a:t> Salida al resto del territorio aduanero nacional de bienes para pruebas de calidad</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ES" sz="1400" b="1" dirty="0">
                <a:solidFill>
                  <a:srgbClr val="000000"/>
                </a:solidFill>
                <a:ea typeface="Times New Roman" panose="02020603050405020304" pitchFamily="18" charset="0"/>
                <a:cs typeface="Times New Roman" panose="02020603050405020304" pitchFamily="18" charset="0"/>
              </a:rPr>
              <a:t>480.</a:t>
            </a:r>
            <a:r>
              <a:rPr lang="es-ES" sz="1400" dirty="0">
                <a:solidFill>
                  <a:srgbClr val="000000"/>
                </a:solidFill>
                <a:ea typeface="Times New Roman" panose="02020603050405020304" pitchFamily="18" charset="0"/>
                <a:cs typeface="Times New Roman" panose="02020603050405020304" pitchFamily="18" charset="0"/>
              </a:rPr>
              <a:t> </a:t>
            </a:r>
            <a:r>
              <a:rPr lang="es-CO" sz="1400" dirty="0">
                <a:solidFill>
                  <a:srgbClr val="000000"/>
                </a:solidFill>
                <a:ea typeface="Times New Roman" panose="02020603050405020304" pitchFamily="18" charset="0"/>
                <a:cs typeface="Times New Roman" panose="02020603050405020304" pitchFamily="18" charset="0"/>
              </a:rPr>
              <a:t>Salida de zona franca al resto del territorio aduanero nacional de Café.</a:t>
            </a:r>
            <a:endParaRPr lang="es-CO" sz="1400" dirty="0">
              <a:ea typeface="Times New Roman" panose="02020603050405020304" pitchFamily="18" charset="0"/>
              <a:cs typeface="Times New Roman" panose="02020603050405020304" pitchFamily="18" charset="0"/>
            </a:endParaRPr>
          </a:p>
          <a:p>
            <a:pPr marL="817245" algn="just">
              <a:lnSpc>
                <a:spcPct val="115000"/>
              </a:lnSpc>
            </a:pPr>
            <a:r>
              <a:rPr lang="es-ES" sz="1400" b="1" dirty="0">
                <a:solidFill>
                  <a:srgbClr val="000000"/>
                </a:solidFill>
                <a:ea typeface="Times New Roman" panose="02020603050405020304" pitchFamily="18" charset="0"/>
                <a:cs typeface="Times New Roman" panose="02020603050405020304" pitchFamily="18" charset="0"/>
              </a:rPr>
              <a:t>491. </a:t>
            </a:r>
            <a:r>
              <a:rPr lang="es-ES" sz="1400" dirty="0">
                <a:solidFill>
                  <a:srgbClr val="000000"/>
                </a:solidFill>
                <a:ea typeface="Times New Roman" panose="02020603050405020304" pitchFamily="18" charset="0"/>
                <a:cs typeface="Times New Roman" panose="02020603050405020304" pitchFamily="18" charset="0"/>
              </a:rPr>
              <a:t>Salida al territorio aduanero nacional de Ingreso de semillas para siembra, grano, componente vegetal, plantas de cannabis en estado vegetativo, cannabis psicoactivo y no psicoactivo y sus derivados y productos terminados de uso humano o veterinario.</a:t>
            </a:r>
            <a:endParaRPr lang="es-CO" sz="1400" dirty="0">
              <a:ea typeface="Times New Roman" panose="02020603050405020304" pitchFamily="18" charset="0"/>
              <a:cs typeface="Times New Roman" panose="02020603050405020304" pitchFamily="18" charset="0"/>
            </a:endParaRPr>
          </a:p>
          <a:p>
            <a:pPr marL="817245" algn="just">
              <a:lnSpc>
                <a:spcPct val="115000"/>
              </a:lnSpc>
              <a:spcAft>
                <a:spcPts val="1000"/>
              </a:spcAft>
            </a:pPr>
            <a:r>
              <a:rPr lang="es-ES" sz="1400" b="1" dirty="0">
                <a:solidFill>
                  <a:srgbClr val="000000"/>
                </a:solidFill>
                <a:ea typeface="Times New Roman" panose="02020603050405020304" pitchFamily="18" charset="0"/>
                <a:cs typeface="Times New Roman" panose="02020603050405020304" pitchFamily="18" charset="0"/>
              </a:rPr>
              <a:t>516.</a:t>
            </a:r>
            <a:r>
              <a:rPr lang="es-ES" sz="1400" dirty="0">
                <a:solidFill>
                  <a:srgbClr val="000000"/>
                </a:solidFill>
                <a:ea typeface="Times New Roman" panose="02020603050405020304" pitchFamily="18" charset="0"/>
                <a:cs typeface="Times New Roman" panose="02020603050405020304" pitchFamily="18" charset="0"/>
              </a:rPr>
              <a:t> </a:t>
            </a:r>
            <a:r>
              <a:rPr lang="es-CO" sz="1400" dirty="0">
                <a:solidFill>
                  <a:srgbClr val="000000"/>
                </a:solidFill>
                <a:ea typeface="Times New Roman" panose="02020603050405020304" pitchFamily="18" charset="0"/>
                <a:cs typeface="Times New Roman" panose="02020603050405020304" pitchFamily="18" charset="0"/>
              </a:rPr>
              <a:t>Ingreso de mercancía proveniente de otra zona franca. (cuando sale por operación 616)</a:t>
            </a:r>
            <a:endParaRPr lang="es-CO" sz="1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91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438051" y="713"/>
            <a:ext cx="5762813" cy="523220"/>
          </a:xfrm>
          <a:prstGeom prst="rect">
            <a:avLst/>
          </a:prstGeom>
          <a:noFill/>
        </p:spPr>
        <p:txBody>
          <a:bodyPr wrap="square" rtlCol="0">
            <a:spAutoFit/>
          </a:bodyPr>
          <a:lstStyle/>
          <a:p>
            <a:r>
              <a:rPr lang="es-MX" sz="2800" dirty="0">
                <a:solidFill>
                  <a:schemeClr val="tx1">
                    <a:lumMod val="50000"/>
                    <a:lumOff val="50000"/>
                  </a:schemeClr>
                </a:solidFill>
                <a:latin typeface="Arial" panose="020B0604020202020204" pitchFamily="34" charset="0"/>
                <a:cs typeface="Arial" panose="020B0604020202020204" pitchFamily="34" charset="0"/>
              </a:rPr>
              <a:t>Códigos Eliminados   </a:t>
            </a:r>
            <a:endParaRPr lang="es-CO"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ángulo 1"/>
          <p:cNvSpPr/>
          <p:nvPr/>
        </p:nvSpPr>
        <p:spPr>
          <a:xfrm flipV="1">
            <a:off x="573905" y="667308"/>
            <a:ext cx="4533340" cy="45719"/>
          </a:xfrm>
          <a:prstGeom prst="rect">
            <a:avLst/>
          </a:prstGeom>
          <a:gradFill flip="none" rotWithShape="1">
            <a:gsLst>
              <a:gs pos="0">
                <a:srgbClr val="64E564"/>
              </a:gs>
              <a:gs pos="100000">
                <a:srgbClr val="01B4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
            <a:extLst>
              <a:ext uri="{FF2B5EF4-FFF2-40B4-BE49-F238E27FC236}">
                <a16:creationId xmlns:a16="http://schemas.microsoft.com/office/drawing/2014/main" id="{EF567B9C-4483-4305-B22F-2D5AD858416B}"/>
              </a:ext>
            </a:extLst>
          </p:cNvPr>
          <p:cNvSpPr txBox="1"/>
          <p:nvPr/>
        </p:nvSpPr>
        <p:spPr>
          <a:xfrm>
            <a:off x="8421755" y="3124199"/>
            <a:ext cx="141135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bg1"/>
                </a:solidFill>
              </a:rPr>
              <a:t>Buenaventura</a:t>
            </a:r>
          </a:p>
        </p:txBody>
      </p:sp>
      <p:sp>
        <p:nvSpPr>
          <p:cNvPr id="13" name="CuadroTexto 1">
            <a:extLst>
              <a:ext uri="{FF2B5EF4-FFF2-40B4-BE49-F238E27FC236}">
                <a16:creationId xmlns:a16="http://schemas.microsoft.com/office/drawing/2014/main" id="{20746D23-AF2F-4E35-9420-2026A878CD09}"/>
              </a:ext>
            </a:extLst>
          </p:cNvPr>
          <p:cNvSpPr txBox="1"/>
          <p:nvPr/>
        </p:nvSpPr>
        <p:spPr>
          <a:xfrm>
            <a:off x="8110329" y="2428460"/>
            <a:ext cx="141135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bg1"/>
                </a:solidFill>
              </a:rPr>
              <a:t>Barranquilla</a:t>
            </a:r>
          </a:p>
        </p:txBody>
      </p:sp>
      <p:sp>
        <p:nvSpPr>
          <p:cNvPr id="14" name="CuadroTexto 1">
            <a:extLst>
              <a:ext uri="{FF2B5EF4-FFF2-40B4-BE49-F238E27FC236}">
                <a16:creationId xmlns:a16="http://schemas.microsoft.com/office/drawing/2014/main" id="{23CA6F7D-A3AA-454B-97B8-800C38C9E004}"/>
              </a:ext>
            </a:extLst>
          </p:cNvPr>
          <p:cNvSpPr txBox="1"/>
          <p:nvPr/>
        </p:nvSpPr>
        <p:spPr>
          <a:xfrm>
            <a:off x="8753059" y="2031335"/>
            <a:ext cx="141135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bg1"/>
                </a:solidFill>
              </a:rPr>
              <a:t>Medellín</a:t>
            </a:r>
          </a:p>
        </p:txBody>
      </p:sp>
      <p:sp>
        <p:nvSpPr>
          <p:cNvPr id="4" name="Rectángulo 3">
            <a:extLst>
              <a:ext uri="{FF2B5EF4-FFF2-40B4-BE49-F238E27FC236}">
                <a16:creationId xmlns:a16="http://schemas.microsoft.com/office/drawing/2014/main" id="{2FFB7BB9-FA89-4E20-AEBD-43890A7552C8}"/>
              </a:ext>
            </a:extLst>
          </p:cNvPr>
          <p:cNvSpPr/>
          <p:nvPr/>
        </p:nvSpPr>
        <p:spPr>
          <a:xfrm>
            <a:off x="4629978" y="2794007"/>
            <a:ext cx="6096000" cy="1384995"/>
          </a:xfrm>
          <a:prstGeom prst="rect">
            <a:avLst/>
          </a:prstGeom>
        </p:spPr>
        <p:txBody>
          <a:bodyPr wrap="square">
            <a:spAutoFit/>
          </a:bodyPr>
          <a:lstStyle/>
          <a:p>
            <a:pPr algn="just"/>
            <a:r>
              <a:rPr lang="es-MX" sz="1400" dirty="0"/>
              <a:t>Es la operación que permite el reingreso de mercancía a la Zona Franca después de haber sufrido un proceso de transformación en el resto del mundo e ingresa con la intención de permanecer indefinidamente en la Zona Franca.</a:t>
            </a:r>
          </a:p>
          <a:p>
            <a:pPr algn="just"/>
            <a:r>
              <a:rPr lang="es-MX" sz="1400" dirty="0"/>
              <a:t>Se considera que la transformación entraña un cambio físico, es decir que el bien que ingresa originalmente pierde su identidad al ser transformado o incorporado en otro bien. El bien final se convierte en un nuevo bien producido.</a:t>
            </a:r>
            <a:endParaRPr lang="es-CO" sz="1400" dirty="0"/>
          </a:p>
        </p:txBody>
      </p:sp>
      <p:sp>
        <p:nvSpPr>
          <p:cNvPr id="5" name="Rectángulo 4">
            <a:extLst>
              <a:ext uri="{FF2B5EF4-FFF2-40B4-BE49-F238E27FC236}">
                <a16:creationId xmlns:a16="http://schemas.microsoft.com/office/drawing/2014/main" id="{C611C997-3DE1-46E7-875E-9C598BD902E4}"/>
              </a:ext>
            </a:extLst>
          </p:cNvPr>
          <p:cNvSpPr/>
          <p:nvPr/>
        </p:nvSpPr>
        <p:spPr>
          <a:xfrm>
            <a:off x="119550" y="3288023"/>
            <a:ext cx="535724" cy="369332"/>
          </a:xfrm>
          <a:prstGeom prst="rect">
            <a:avLst/>
          </a:prstGeom>
        </p:spPr>
        <p:txBody>
          <a:bodyPr wrap="none">
            <a:spAutoFit/>
          </a:bodyPr>
          <a:lstStyle/>
          <a:p>
            <a:r>
              <a:rPr lang="es-CO" b="1" dirty="0"/>
              <a:t>107</a:t>
            </a:r>
          </a:p>
        </p:txBody>
      </p:sp>
      <p:sp>
        <p:nvSpPr>
          <p:cNvPr id="6" name="Rectángulo 5">
            <a:extLst>
              <a:ext uri="{FF2B5EF4-FFF2-40B4-BE49-F238E27FC236}">
                <a16:creationId xmlns:a16="http://schemas.microsoft.com/office/drawing/2014/main" id="{CB20174B-3912-4B62-85B8-7FAF1B0CF83D}"/>
              </a:ext>
            </a:extLst>
          </p:cNvPr>
          <p:cNvSpPr/>
          <p:nvPr/>
        </p:nvSpPr>
        <p:spPr>
          <a:xfrm>
            <a:off x="957470" y="3059666"/>
            <a:ext cx="3425687" cy="738664"/>
          </a:xfrm>
          <a:prstGeom prst="rect">
            <a:avLst/>
          </a:prstGeom>
        </p:spPr>
        <p:txBody>
          <a:bodyPr wrap="square">
            <a:spAutoFit/>
          </a:bodyPr>
          <a:lstStyle/>
          <a:p>
            <a:pPr algn="just"/>
            <a:r>
              <a:rPr lang="es-MX" sz="1400" dirty="0"/>
              <a:t>Reingreso definitivo desde el resto del mundo de mercancías que salieron temporalmente para transformación.</a:t>
            </a:r>
          </a:p>
        </p:txBody>
      </p:sp>
      <p:sp>
        <p:nvSpPr>
          <p:cNvPr id="7" name="Rectángulo 6">
            <a:extLst>
              <a:ext uri="{FF2B5EF4-FFF2-40B4-BE49-F238E27FC236}">
                <a16:creationId xmlns:a16="http://schemas.microsoft.com/office/drawing/2014/main" id="{B871612E-F193-4182-BBA2-C913E1C91D10}"/>
              </a:ext>
            </a:extLst>
          </p:cNvPr>
          <p:cNvSpPr/>
          <p:nvPr/>
        </p:nvSpPr>
        <p:spPr>
          <a:xfrm>
            <a:off x="59672" y="1814403"/>
            <a:ext cx="641522" cy="369332"/>
          </a:xfrm>
          <a:prstGeom prst="rect">
            <a:avLst/>
          </a:prstGeom>
        </p:spPr>
        <p:txBody>
          <a:bodyPr wrap="none">
            <a:spAutoFit/>
          </a:bodyPr>
          <a:lstStyle/>
          <a:p>
            <a:r>
              <a:rPr lang="es-CO" b="1" dirty="0"/>
              <a:t> 206 </a:t>
            </a:r>
          </a:p>
        </p:txBody>
      </p:sp>
      <p:sp>
        <p:nvSpPr>
          <p:cNvPr id="8" name="Rectángulo 7">
            <a:extLst>
              <a:ext uri="{FF2B5EF4-FFF2-40B4-BE49-F238E27FC236}">
                <a16:creationId xmlns:a16="http://schemas.microsoft.com/office/drawing/2014/main" id="{C29DDAF6-336F-4F10-9A0F-5DD4D6FF98D3}"/>
              </a:ext>
            </a:extLst>
          </p:cNvPr>
          <p:cNvSpPr/>
          <p:nvPr/>
        </p:nvSpPr>
        <p:spPr>
          <a:xfrm>
            <a:off x="4629978" y="1189286"/>
            <a:ext cx="6096000" cy="1384995"/>
          </a:xfrm>
          <a:prstGeom prst="rect">
            <a:avLst/>
          </a:prstGeom>
        </p:spPr>
        <p:txBody>
          <a:bodyPr>
            <a:spAutoFit/>
          </a:bodyPr>
          <a:lstStyle/>
          <a:p>
            <a:pPr algn="just"/>
            <a:r>
              <a:rPr lang="es-MX" sz="1400" dirty="0"/>
              <a:t>Se refiere a las materias primas, insumos, bienes intermedios, partes y piezas que salen de zona franca con el fin de realizarles un proceso de transformación en el resto del mundo y su permanencia en el exterior será por un tiempo determinado. Se considera que la transformación entraña un cambio físico, es decir que el bien que sale originalmente pierde su identidad al ser transformado o incorporado en otro bien. El bien final se convierte en un nuevo bien producido.</a:t>
            </a:r>
            <a:endParaRPr lang="es-CO" sz="1400" dirty="0"/>
          </a:p>
        </p:txBody>
      </p:sp>
      <p:sp>
        <p:nvSpPr>
          <p:cNvPr id="9" name="Rectángulo 8">
            <a:extLst>
              <a:ext uri="{FF2B5EF4-FFF2-40B4-BE49-F238E27FC236}">
                <a16:creationId xmlns:a16="http://schemas.microsoft.com/office/drawing/2014/main" id="{5E9D9319-56ED-4349-802E-83F723C83E09}"/>
              </a:ext>
            </a:extLst>
          </p:cNvPr>
          <p:cNvSpPr/>
          <p:nvPr/>
        </p:nvSpPr>
        <p:spPr>
          <a:xfrm>
            <a:off x="970378" y="1514301"/>
            <a:ext cx="3425687" cy="954107"/>
          </a:xfrm>
          <a:prstGeom prst="rect">
            <a:avLst/>
          </a:prstGeom>
        </p:spPr>
        <p:txBody>
          <a:bodyPr wrap="square">
            <a:spAutoFit/>
          </a:bodyPr>
          <a:lstStyle/>
          <a:p>
            <a:pPr algn="just"/>
            <a:r>
              <a:rPr lang="es-MX" sz="1400" dirty="0"/>
              <a:t>Salida temporal al resto del mundo de materias primas, insumos, bienes intermedios, partes y piezas para ser transformadas.</a:t>
            </a:r>
          </a:p>
        </p:txBody>
      </p:sp>
      <p:sp>
        <p:nvSpPr>
          <p:cNvPr id="10" name="Rectángulo 9">
            <a:extLst>
              <a:ext uri="{FF2B5EF4-FFF2-40B4-BE49-F238E27FC236}">
                <a16:creationId xmlns:a16="http://schemas.microsoft.com/office/drawing/2014/main" id="{AFF25E4D-8607-47F7-BCC4-807F5344F46E}"/>
              </a:ext>
            </a:extLst>
          </p:cNvPr>
          <p:cNvSpPr/>
          <p:nvPr/>
        </p:nvSpPr>
        <p:spPr>
          <a:xfrm>
            <a:off x="94943" y="4672245"/>
            <a:ext cx="535724" cy="369332"/>
          </a:xfrm>
          <a:prstGeom prst="rect">
            <a:avLst/>
          </a:prstGeom>
        </p:spPr>
        <p:txBody>
          <a:bodyPr wrap="none">
            <a:spAutoFit/>
          </a:bodyPr>
          <a:lstStyle/>
          <a:p>
            <a:r>
              <a:rPr lang="es-CO" b="1" dirty="0"/>
              <a:t>209</a:t>
            </a:r>
          </a:p>
        </p:txBody>
      </p:sp>
      <p:sp>
        <p:nvSpPr>
          <p:cNvPr id="16" name="Rectángulo 15">
            <a:extLst>
              <a:ext uri="{FF2B5EF4-FFF2-40B4-BE49-F238E27FC236}">
                <a16:creationId xmlns:a16="http://schemas.microsoft.com/office/drawing/2014/main" id="{04B91E2A-B381-4FAC-A164-242E0FE2A655}"/>
              </a:ext>
            </a:extLst>
          </p:cNvPr>
          <p:cNvSpPr/>
          <p:nvPr/>
        </p:nvSpPr>
        <p:spPr>
          <a:xfrm>
            <a:off x="880925" y="5743568"/>
            <a:ext cx="3541988" cy="738664"/>
          </a:xfrm>
          <a:prstGeom prst="rect">
            <a:avLst/>
          </a:prstGeom>
        </p:spPr>
        <p:txBody>
          <a:bodyPr wrap="square">
            <a:spAutoFit/>
          </a:bodyPr>
          <a:lstStyle/>
          <a:p>
            <a:pPr algn="just"/>
            <a:r>
              <a:rPr lang="es-MX" sz="1400" dirty="0"/>
              <a:t>Reingreso desde el resto del territorio nacional de mercancías que se encontraban en procesamiento parcial.</a:t>
            </a:r>
          </a:p>
        </p:txBody>
      </p:sp>
      <p:sp>
        <p:nvSpPr>
          <p:cNvPr id="17" name="Rectángulo: esquinas redondeadas 16">
            <a:extLst>
              <a:ext uri="{FF2B5EF4-FFF2-40B4-BE49-F238E27FC236}">
                <a16:creationId xmlns:a16="http://schemas.microsoft.com/office/drawing/2014/main" id="{D9A83948-B223-4C9D-84C6-10A4483FC592}"/>
              </a:ext>
            </a:extLst>
          </p:cNvPr>
          <p:cNvSpPr/>
          <p:nvPr/>
        </p:nvSpPr>
        <p:spPr>
          <a:xfrm>
            <a:off x="9687339" y="5879499"/>
            <a:ext cx="2160104" cy="52322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5" name="Rectángulo 14">
            <a:extLst>
              <a:ext uri="{FF2B5EF4-FFF2-40B4-BE49-F238E27FC236}">
                <a16:creationId xmlns:a16="http://schemas.microsoft.com/office/drawing/2014/main" id="{37A3A1C5-6A35-4D69-B513-0AB264814BB1}"/>
              </a:ext>
            </a:extLst>
          </p:cNvPr>
          <p:cNvSpPr/>
          <p:nvPr/>
        </p:nvSpPr>
        <p:spPr>
          <a:xfrm>
            <a:off x="4618905" y="5664056"/>
            <a:ext cx="6096000" cy="738664"/>
          </a:xfrm>
          <a:prstGeom prst="rect">
            <a:avLst/>
          </a:prstGeom>
        </p:spPr>
        <p:txBody>
          <a:bodyPr wrap="square">
            <a:spAutoFit/>
          </a:bodyPr>
          <a:lstStyle/>
          <a:p>
            <a:r>
              <a:rPr lang="es-MX" sz="1400" dirty="0"/>
              <a:t>Es la operación que permite el reingreso a un usuario de mercancías que fueron objeto de un proceso parcial en el territorio nacional, a las cuales se les incorporó un valor agregado nacional.</a:t>
            </a:r>
            <a:endParaRPr lang="es-CO" sz="1400" dirty="0"/>
          </a:p>
        </p:txBody>
      </p:sp>
      <p:sp>
        <p:nvSpPr>
          <p:cNvPr id="18" name="Rectángulo 17">
            <a:extLst>
              <a:ext uri="{FF2B5EF4-FFF2-40B4-BE49-F238E27FC236}">
                <a16:creationId xmlns:a16="http://schemas.microsoft.com/office/drawing/2014/main" id="{CDD80457-73AF-4311-AC98-61A83DC737EE}"/>
              </a:ext>
            </a:extLst>
          </p:cNvPr>
          <p:cNvSpPr/>
          <p:nvPr/>
        </p:nvSpPr>
        <p:spPr>
          <a:xfrm>
            <a:off x="94943" y="5928430"/>
            <a:ext cx="535724" cy="369332"/>
          </a:xfrm>
          <a:prstGeom prst="rect">
            <a:avLst/>
          </a:prstGeom>
        </p:spPr>
        <p:txBody>
          <a:bodyPr wrap="none">
            <a:spAutoFit/>
          </a:bodyPr>
          <a:lstStyle/>
          <a:p>
            <a:r>
              <a:rPr lang="es-CO" b="1" dirty="0"/>
              <a:t>314</a:t>
            </a:r>
          </a:p>
        </p:txBody>
      </p:sp>
      <p:sp>
        <p:nvSpPr>
          <p:cNvPr id="19" name="Rectángulo 18">
            <a:extLst>
              <a:ext uri="{FF2B5EF4-FFF2-40B4-BE49-F238E27FC236}">
                <a16:creationId xmlns:a16="http://schemas.microsoft.com/office/drawing/2014/main" id="{D7E44E17-3B6C-4891-8A96-4994A7EFA5E8}"/>
              </a:ext>
            </a:extLst>
          </p:cNvPr>
          <p:cNvSpPr/>
          <p:nvPr/>
        </p:nvSpPr>
        <p:spPr>
          <a:xfrm>
            <a:off x="4656482" y="4460248"/>
            <a:ext cx="6084927" cy="738664"/>
          </a:xfrm>
          <a:prstGeom prst="rect">
            <a:avLst/>
          </a:prstGeom>
        </p:spPr>
        <p:txBody>
          <a:bodyPr wrap="square">
            <a:spAutoFit/>
          </a:bodyPr>
          <a:lstStyle/>
          <a:p>
            <a:pPr algn="just"/>
            <a:r>
              <a:rPr lang="es-MX" sz="1400" dirty="0"/>
              <a:t>Es la operación que permite la salida de mercancías al resto del mundo, desde una zona franca diferente de la cual había ingresado temporalmente después de ser sometidas a un proceso de reparación o transformación.</a:t>
            </a:r>
            <a:endParaRPr lang="es-CO" sz="1400" dirty="0"/>
          </a:p>
        </p:txBody>
      </p:sp>
      <p:sp>
        <p:nvSpPr>
          <p:cNvPr id="20" name="Rectángulo 19">
            <a:extLst>
              <a:ext uri="{FF2B5EF4-FFF2-40B4-BE49-F238E27FC236}">
                <a16:creationId xmlns:a16="http://schemas.microsoft.com/office/drawing/2014/main" id="{D92EE8EE-411B-448E-B7FA-297ED5C8A5B7}"/>
              </a:ext>
            </a:extLst>
          </p:cNvPr>
          <p:cNvSpPr/>
          <p:nvPr/>
        </p:nvSpPr>
        <p:spPr>
          <a:xfrm>
            <a:off x="880925" y="4378401"/>
            <a:ext cx="3658288" cy="954107"/>
          </a:xfrm>
          <a:prstGeom prst="rect">
            <a:avLst/>
          </a:prstGeom>
        </p:spPr>
        <p:txBody>
          <a:bodyPr wrap="square">
            <a:spAutoFit/>
          </a:bodyPr>
          <a:lstStyle/>
          <a:p>
            <a:pPr algn="just"/>
            <a:r>
              <a:rPr lang="es-CO" sz="1400" dirty="0"/>
              <a:t>Salida definitiva al resto del mundo de mercancías que ingresaron de otra zona franca colombiana para ser procesadas reparadas o transformadas.</a:t>
            </a:r>
          </a:p>
        </p:txBody>
      </p:sp>
      <p:sp>
        <p:nvSpPr>
          <p:cNvPr id="21" name="CuadroTexto 20">
            <a:extLst>
              <a:ext uri="{FF2B5EF4-FFF2-40B4-BE49-F238E27FC236}">
                <a16:creationId xmlns:a16="http://schemas.microsoft.com/office/drawing/2014/main" id="{2AC10601-9D2F-4F10-B1E9-6CFB62411FE4}"/>
              </a:ext>
            </a:extLst>
          </p:cNvPr>
          <p:cNvSpPr txBox="1"/>
          <p:nvPr/>
        </p:nvSpPr>
        <p:spPr>
          <a:xfrm>
            <a:off x="0" y="814923"/>
            <a:ext cx="5762813" cy="338554"/>
          </a:xfrm>
          <a:prstGeom prst="rect">
            <a:avLst/>
          </a:prstGeom>
          <a:noFill/>
        </p:spPr>
        <p:txBody>
          <a:bodyPr wrap="square" rtlCol="0">
            <a:spAutoFit/>
          </a:bodyPr>
          <a:lstStyle/>
          <a:p>
            <a:r>
              <a:rPr lang="es-MX" sz="1600" b="1" dirty="0">
                <a:solidFill>
                  <a:schemeClr val="tx1">
                    <a:lumMod val="50000"/>
                    <a:lumOff val="50000"/>
                  </a:schemeClr>
                </a:solidFill>
                <a:latin typeface="Arial" panose="020B0604020202020204" pitchFamily="34" charset="0"/>
                <a:cs typeface="Arial" panose="020B0604020202020204" pitchFamily="34" charset="0"/>
              </a:rPr>
              <a:t>Código </a:t>
            </a:r>
            <a:endParaRPr lang="es-CO"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3E97DF1E-AABC-4298-BBF7-21EE4D29EB08}"/>
              </a:ext>
            </a:extLst>
          </p:cNvPr>
          <p:cNvSpPr txBox="1"/>
          <p:nvPr/>
        </p:nvSpPr>
        <p:spPr>
          <a:xfrm>
            <a:off x="1915165" y="817272"/>
            <a:ext cx="5762813" cy="338554"/>
          </a:xfrm>
          <a:prstGeom prst="rect">
            <a:avLst/>
          </a:prstGeom>
          <a:noFill/>
        </p:spPr>
        <p:txBody>
          <a:bodyPr wrap="square" rtlCol="0">
            <a:spAutoFit/>
          </a:bodyPr>
          <a:lstStyle/>
          <a:p>
            <a:r>
              <a:rPr lang="es-MX" sz="1600" b="1" dirty="0">
                <a:solidFill>
                  <a:schemeClr val="tx1">
                    <a:lumMod val="50000"/>
                    <a:lumOff val="50000"/>
                  </a:schemeClr>
                </a:solidFill>
                <a:latin typeface="Arial" panose="020B0604020202020204" pitchFamily="34" charset="0"/>
                <a:cs typeface="Arial" panose="020B0604020202020204" pitchFamily="34" charset="0"/>
              </a:rPr>
              <a:t>Operación </a:t>
            </a:r>
            <a:endParaRPr lang="es-CO"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CA09EAB5-ECAA-48B0-9424-8D7863B91713}"/>
              </a:ext>
            </a:extLst>
          </p:cNvPr>
          <p:cNvSpPr txBox="1"/>
          <p:nvPr/>
        </p:nvSpPr>
        <p:spPr>
          <a:xfrm>
            <a:off x="11035258" y="814923"/>
            <a:ext cx="1029364" cy="338554"/>
          </a:xfrm>
          <a:prstGeom prst="rect">
            <a:avLst/>
          </a:prstGeom>
          <a:noFill/>
        </p:spPr>
        <p:txBody>
          <a:bodyPr wrap="square" rtlCol="0">
            <a:spAutoFit/>
          </a:bodyPr>
          <a:lstStyle/>
          <a:p>
            <a:r>
              <a:rPr lang="es-MX" sz="1600" b="1" dirty="0">
                <a:solidFill>
                  <a:schemeClr val="tx1">
                    <a:lumMod val="50000"/>
                    <a:lumOff val="50000"/>
                  </a:schemeClr>
                </a:solidFill>
                <a:latin typeface="Arial" panose="020B0604020202020204" pitchFamily="34" charset="0"/>
                <a:cs typeface="Arial" panose="020B0604020202020204" pitchFamily="34" charset="0"/>
              </a:rPr>
              <a:t>Motivo</a:t>
            </a:r>
            <a:endParaRPr lang="es-CO"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683EA191-BFF5-4BDF-93DF-285C97D7C277}"/>
              </a:ext>
            </a:extLst>
          </p:cNvPr>
          <p:cNvSpPr txBox="1"/>
          <p:nvPr/>
        </p:nvSpPr>
        <p:spPr>
          <a:xfrm>
            <a:off x="6805932" y="814923"/>
            <a:ext cx="2787211" cy="338554"/>
          </a:xfrm>
          <a:prstGeom prst="rect">
            <a:avLst/>
          </a:prstGeom>
          <a:noFill/>
        </p:spPr>
        <p:txBody>
          <a:bodyPr wrap="square" rtlCol="0">
            <a:spAutoFit/>
          </a:bodyPr>
          <a:lstStyle/>
          <a:p>
            <a:r>
              <a:rPr lang="es-MX" sz="1600" b="1" dirty="0">
                <a:solidFill>
                  <a:schemeClr val="tx1">
                    <a:lumMod val="50000"/>
                    <a:lumOff val="50000"/>
                  </a:schemeClr>
                </a:solidFill>
                <a:latin typeface="Arial" panose="020B0604020202020204" pitchFamily="34" charset="0"/>
                <a:cs typeface="Arial" panose="020B0604020202020204" pitchFamily="34" charset="0"/>
              </a:rPr>
              <a:t>Descripción </a:t>
            </a:r>
            <a:endParaRPr lang="es-CO" sz="16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25" name="Imagen 24">
            <a:extLst>
              <a:ext uri="{FF2B5EF4-FFF2-40B4-BE49-F238E27FC236}">
                <a16:creationId xmlns:a16="http://schemas.microsoft.com/office/drawing/2014/main" id="{50AF1E93-9E18-429A-9DED-DBB50EA49716}"/>
              </a:ext>
            </a:extLst>
          </p:cNvPr>
          <p:cNvPicPr>
            <a:picLocks noChangeAspect="1"/>
          </p:cNvPicPr>
          <p:nvPr/>
        </p:nvPicPr>
        <p:blipFill>
          <a:blip r:embed="rId2"/>
          <a:stretch>
            <a:fillRect/>
          </a:stretch>
        </p:blipFill>
        <p:spPr>
          <a:xfrm rot="10800000">
            <a:off x="169449" y="2583529"/>
            <a:ext cx="11672517" cy="246052"/>
          </a:xfrm>
          <a:prstGeom prst="rect">
            <a:avLst/>
          </a:prstGeom>
        </p:spPr>
      </p:pic>
      <p:pic>
        <p:nvPicPr>
          <p:cNvPr id="26" name="Imagen 25">
            <a:extLst>
              <a:ext uri="{FF2B5EF4-FFF2-40B4-BE49-F238E27FC236}">
                <a16:creationId xmlns:a16="http://schemas.microsoft.com/office/drawing/2014/main" id="{2C81517C-19E0-4CEE-9CD4-E1FF1EF4496D}"/>
              </a:ext>
            </a:extLst>
          </p:cNvPr>
          <p:cNvPicPr>
            <a:picLocks noChangeAspect="1"/>
          </p:cNvPicPr>
          <p:nvPr/>
        </p:nvPicPr>
        <p:blipFill>
          <a:blip r:embed="rId2"/>
          <a:stretch>
            <a:fillRect/>
          </a:stretch>
        </p:blipFill>
        <p:spPr>
          <a:xfrm rot="10800000">
            <a:off x="259741" y="5361977"/>
            <a:ext cx="11672517" cy="246052"/>
          </a:xfrm>
          <a:prstGeom prst="rect">
            <a:avLst/>
          </a:prstGeom>
        </p:spPr>
      </p:pic>
      <p:pic>
        <p:nvPicPr>
          <p:cNvPr id="27" name="Imagen 26">
            <a:extLst>
              <a:ext uri="{FF2B5EF4-FFF2-40B4-BE49-F238E27FC236}">
                <a16:creationId xmlns:a16="http://schemas.microsoft.com/office/drawing/2014/main" id="{8A17EE89-879F-4D0F-B012-BF290017A402}"/>
              </a:ext>
            </a:extLst>
          </p:cNvPr>
          <p:cNvPicPr>
            <a:picLocks noChangeAspect="1"/>
          </p:cNvPicPr>
          <p:nvPr/>
        </p:nvPicPr>
        <p:blipFill>
          <a:blip r:embed="rId2"/>
          <a:stretch>
            <a:fillRect/>
          </a:stretch>
        </p:blipFill>
        <p:spPr>
          <a:xfrm rot="10800000">
            <a:off x="259740" y="4122707"/>
            <a:ext cx="11672517" cy="246052"/>
          </a:xfrm>
          <a:prstGeom prst="rect">
            <a:avLst/>
          </a:prstGeom>
        </p:spPr>
      </p:pic>
      <p:pic>
        <p:nvPicPr>
          <p:cNvPr id="28" name="Imagen 27">
            <a:extLst>
              <a:ext uri="{FF2B5EF4-FFF2-40B4-BE49-F238E27FC236}">
                <a16:creationId xmlns:a16="http://schemas.microsoft.com/office/drawing/2014/main" id="{31FD805F-55B6-4A4C-B6DD-550ED46853C3}"/>
              </a:ext>
            </a:extLst>
          </p:cNvPr>
          <p:cNvPicPr>
            <a:picLocks noChangeAspect="1"/>
          </p:cNvPicPr>
          <p:nvPr/>
        </p:nvPicPr>
        <p:blipFill>
          <a:blip r:embed="rId2"/>
          <a:stretch>
            <a:fillRect/>
          </a:stretch>
        </p:blipFill>
        <p:spPr>
          <a:xfrm rot="5400000">
            <a:off x="3932028" y="1880628"/>
            <a:ext cx="1230610" cy="169854"/>
          </a:xfrm>
          <a:prstGeom prst="rect">
            <a:avLst/>
          </a:prstGeom>
        </p:spPr>
      </p:pic>
      <p:pic>
        <p:nvPicPr>
          <p:cNvPr id="29" name="Imagen 28">
            <a:extLst>
              <a:ext uri="{FF2B5EF4-FFF2-40B4-BE49-F238E27FC236}">
                <a16:creationId xmlns:a16="http://schemas.microsoft.com/office/drawing/2014/main" id="{98655D05-0BE8-4A14-8D3C-E9239CB47D6C}"/>
              </a:ext>
            </a:extLst>
          </p:cNvPr>
          <p:cNvPicPr>
            <a:picLocks noChangeAspect="1"/>
          </p:cNvPicPr>
          <p:nvPr/>
        </p:nvPicPr>
        <p:blipFill>
          <a:blip r:embed="rId2"/>
          <a:stretch>
            <a:fillRect/>
          </a:stretch>
        </p:blipFill>
        <p:spPr>
          <a:xfrm rot="5400000">
            <a:off x="3952612" y="3464961"/>
            <a:ext cx="1230610" cy="169854"/>
          </a:xfrm>
          <a:prstGeom prst="rect">
            <a:avLst/>
          </a:prstGeom>
        </p:spPr>
      </p:pic>
      <p:pic>
        <p:nvPicPr>
          <p:cNvPr id="30" name="Imagen 29">
            <a:extLst>
              <a:ext uri="{FF2B5EF4-FFF2-40B4-BE49-F238E27FC236}">
                <a16:creationId xmlns:a16="http://schemas.microsoft.com/office/drawing/2014/main" id="{023A0530-7188-4634-A97A-61D616329704}"/>
              </a:ext>
            </a:extLst>
          </p:cNvPr>
          <p:cNvPicPr>
            <a:picLocks noChangeAspect="1"/>
          </p:cNvPicPr>
          <p:nvPr/>
        </p:nvPicPr>
        <p:blipFill>
          <a:blip r:embed="rId2"/>
          <a:stretch>
            <a:fillRect/>
          </a:stretch>
        </p:blipFill>
        <p:spPr>
          <a:xfrm rot="5400000">
            <a:off x="4032656" y="4832769"/>
            <a:ext cx="1050219" cy="163652"/>
          </a:xfrm>
          <a:prstGeom prst="rect">
            <a:avLst/>
          </a:prstGeom>
        </p:spPr>
      </p:pic>
      <p:pic>
        <p:nvPicPr>
          <p:cNvPr id="31" name="Imagen 30">
            <a:extLst>
              <a:ext uri="{FF2B5EF4-FFF2-40B4-BE49-F238E27FC236}">
                <a16:creationId xmlns:a16="http://schemas.microsoft.com/office/drawing/2014/main" id="{74EE0FDB-1BFA-4266-8B07-5080A3337482}"/>
              </a:ext>
            </a:extLst>
          </p:cNvPr>
          <p:cNvPicPr>
            <a:picLocks noChangeAspect="1"/>
          </p:cNvPicPr>
          <p:nvPr/>
        </p:nvPicPr>
        <p:blipFill>
          <a:blip r:embed="rId2"/>
          <a:stretch>
            <a:fillRect/>
          </a:stretch>
        </p:blipFill>
        <p:spPr>
          <a:xfrm rot="5400000">
            <a:off x="4028161" y="6056120"/>
            <a:ext cx="1050219" cy="169979"/>
          </a:xfrm>
          <a:prstGeom prst="rect">
            <a:avLst/>
          </a:prstGeom>
        </p:spPr>
      </p:pic>
      <p:pic>
        <p:nvPicPr>
          <p:cNvPr id="32" name="Imagen 31">
            <a:extLst>
              <a:ext uri="{FF2B5EF4-FFF2-40B4-BE49-F238E27FC236}">
                <a16:creationId xmlns:a16="http://schemas.microsoft.com/office/drawing/2014/main" id="{F7D4782D-170C-48AF-8C53-D9794615380A}"/>
              </a:ext>
            </a:extLst>
          </p:cNvPr>
          <p:cNvPicPr>
            <a:picLocks noChangeAspect="1"/>
          </p:cNvPicPr>
          <p:nvPr/>
        </p:nvPicPr>
        <p:blipFill>
          <a:blip r:embed="rId2"/>
          <a:stretch>
            <a:fillRect/>
          </a:stretch>
        </p:blipFill>
        <p:spPr>
          <a:xfrm rot="5400000">
            <a:off x="10165722" y="1880628"/>
            <a:ext cx="1230610" cy="169854"/>
          </a:xfrm>
          <a:prstGeom prst="rect">
            <a:avLst/>
          </a:prstGeom>
        </p:spPr>
      </p:pic>
      <p:pic>
        <p:nvPicPr>
          <p:cNvPr id="33" name="Imagen 32">
            <a:extLst>
              <a:ext uri="{FF2B5EF4-FFF2-40B4-BE49-F238E27FC236}">
                <a16:creationId xmlns:a16="http://schemas.microsoft.com/office/drawing/2014/main" id="{76AB6458-F5A1-461C-8530-80ED11B88478}"/>
              </a:ext>
            </a:extLst>
          </p:cNvPr>
          <p:cNvPicPr>
            <a:picLocks noChangeAspect="1"/>
          </p:cNvPicPr>
          <p:nvPr/>
        </p:nvPicPr>
        <p:blipFill>
          <a:blip r:embed="rId2"/>
          <a:stretch>
            <a:fillRect/>
          </a:stretch>
        </p:blipFill>
        <p:spPr>
          <a:xfrm rot="5400000">
            <a:off x="10175171" y="3464961"/>
            <a:ext cx="1230610" cy="169854"/>
          </a:xfrm>
          <a:prstGeom prst="rect">
            <a:avLst/>
          </a:prstGeom>
        </p:spPr>
      </p:pic>
      <p:pic>
        <p:nvPicPr>
          <p:cNvPr id="34" name="Imagen 33">
            <a:extLst>
              <a:ext uri="{FF2B5EF4-FFF2-40B4-BE49-F238E27FC236}">
                <a16:creationId xmlns:a16="http://schemas.microsoft.com/office/drawing/2014/main" id="{E040C1B8-3767-4FFC-974B-8FFD2C9E6E8A}"/>
              </a:ext>
            </a:extLst>
          </p:cNvPr>
          <p:cNvPicPr>
            <a:picLocks noChangeAspect="1"/>
          </p:cNvPicPr>
          <p:nvPr/>
        </p:nvPicPr>
        <p:blipFill>
          <a:blip r:embed="rId2"/>
          <a:stretch>
            <a:fillRect/>
          </a:stretch>
        </p:blipFill>
        <p:spPr>
          <a:xfrm rot="5400000">
            <a:off x="10281720" y="4804581"/>
            <a:ext cx="1050219" cy="163652"/>
          </a:xfrm>
          <a:prstGeom prst="rect">
            <a:avLst/>
          </a:prstGeom>
        </p:spPr>
      </p:pic>
      <p:pic>
        <p:nvPicPr>
          <p:cNvPr id="35" name="Imagen 34">
            <a:extLst>
              <a:ext uri="{FF2B5EF4-FFF2-40B4-BE49-F238E27FC236}">
                <a16:creationId xmlns:a16="http://schemas.microsoft.com/office/drawing/2014/main" id="{B63C4D5F-D44D-4A87-B576-33BA66255ED0}"/>
              </a:ext>
            </a:extLst>
          </p:cNvPr>
          <p:cNvPicPr>
            <a:picLocks noChangeAspect="1"/>
          </p:cNvPicPr>
          <p:nvPr/>
        </p:nvPicPr>
        <p:blipFill>
          <a:blip r:embed="rId2"/>
          <a:stretch>
            <a:fillRect/>
          </a:stretch>
        </p:blipFill>
        <p:spPr>
          <a:xfrm rot="5400000">
            <a:off x="10291808" y="6063723"/>
            <a:ext cx="1050219" cy="169979"/>
          </a:xfrm>
          <a:prstGeom prst="rect">
            <a:avLst/>
          </a:prstGeom>
        </p:spPr>
      </p:pic>
      <p:sp>
        <p:nvSpPr>
          <p:cNvPr id="36" name="Triángulo isósceles 35">
            <a:extLst>
              <a:ext uri="{FF2B5EF4-FFF2-40B4-BE49-F238E27FC236}">
                <a16:creationId xmlns:a16="http://schemas.microsoft.com/office/drawing/2014/main" id="{3882D32C-8096-4568-BA47-72E307B6B4F8}"/>
              </a:ext>
            </a:extLst>
          </p:cNvPr>
          <p:cNvSpPr/>
          <p:nvPr/>
        </p:nvSpPr>
        <p:spPr>
          <a:xfrm rot="5400000">
            <a:off x="588487" y="1879670"/>
            <a:ext cx="422660" cy="238479"/>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Triángulo isósceles 36">
            <a:extLst>
              <a:ext uri="{FF2B5EF4-FFF2-40B4-BE49-F238E27FC236}">
                <a16:creationId xmlns:a16="http://schemas.microsoft.com/office/drawing/2014/main" id="{CBF05077-AD75-4825-AD55-90A2F23A1DEC}"/>
              </a:ext>
            </a:extLst>
          </p:cNvPr>
          <p:cNvSpPr/>
          <p:nvPr/>
        </p:nvSpPr>
        <p:spPr>
          <a:xfrm rot="5400000">
            <a:off x="591474" y="3333696"/>
            <a:ext cx="422660" cy="238479"/>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Triángulo isósceles 37">
            <a:extLst>
              <a:ext uri="{FF2B5EF4-FFF2-40B4-BE49-F238E27FC236}">
                <a16:creationId xmlns:a16="http://schemas.microsoft.com/office/drawing/2014/main" id="{B2D35E61-A62D-4806-A649-2544ADAC228A}"/>
              </a:ext>
            </a:extLst>
          </p:cNvPr>
          <p:cNvSpPr/>
          <p:nvPr/>
        </p:nvSpPr>
        <p:spPr>
          <a:xfrm rot="5400000">
            <a:off x="591475" y="4726610"/>
            <a:ext cx="422660" cy="238479"/>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Triángulo isósceles 38">
            <a:extLst>
              <a:ext uri="{FF2B5EF4-FFF2-40B4-BE49-F238E27FC236}">
                <a16:creationId xmlns:a16="http://schemas.microsoft.com/office/drawing/2014/main" id="{0B105276-FCF5-40D1-96D2-9A22E7431327}"/>
              </a:ext>
            </a:extLst>
          </p:cNvPr>
          <p:cNvSpPr/>
          <p:nvPr/>
        </p:nvSpPr>
        <p:spPr>
          <a:xfrm rot="5400000">
            <a:off x="587277" y="5967193"/>
            <a:ext cx="422660" cy="238479"/>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Triángulo isósceles 39">
            <a:extLst>
              <a:ext uri="{FF2B5EF4-FFF2-40B4-BE49-F238E27FC236}">
                <a16:creationId xmlns:a16="http://schemas.microsoft.com/office/drawing/2014/main" id="{092AB2AD-7950-4157-84AB-690F69527DCC}"/>
              </a:ext>
            </a:extLst>
          </p:cNvPr>
          <p:cNvSpPr/>
          <p:nvPr/>
        </p:nvSpPr>
        <p:spPr>
          <a:xfrm rot="10800000">
            <a:off x="7352334" y="1119350"/>
            <a:ext cx="321953" cy="145956"/>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Triángulo isósceles 40">
            <a:extLst>
              <a:ext uri="{FF2B5EF4-FFF2-40B4-BE49-F238E27FC236}">
                <a16:creationId xmlns:a16="http://schemas.microsoft.com/office/drawing/2014/main" id="{94B695C5-9F0C-4DB7-BB1B-00DC17E3EB2A}"/>
              </a:ext>
            </a:extLst>
          </p:cNvPr>
          <p:cNvSpPr/>
          <p:nvPr/>
        </p:nvSpPr>
        <p:spPr>
          <a:xfrm rot="10800000">
            <a:off x="2388116" y="1114984"/>
            <a:ext cx="321953" cy="145956"/>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Triángulo isósceles 41">
            <a:extLst>
              <a:ext uri="{FF2B5EF4-FFF2-40B4-BE49-F238E27FC236}">
                <a16:creationId xmlns:a16="http://schemas.microsoft.com/office/drawing/2014/main" id="{BDA7FCA8-ADA1-4E7F-B7F1-96887FB630FD}"/>
              </a:ext>
            </a:extLst>
          </p:cNvPr>
          <p:cNvSpPr/>
          <p:nvPr/>
        </p:nvSpPr>
        <p:spPr>
          <a:xfrm rot="10800000">
            <a:off x="259740" y="1109088"/>
            <a:ext cx="321953" cy="145956"/>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Triángulo isósceles 42">
            <a:extLst>
              <a:ext uri="{FF2B5EF4-FFF2-40B4-BE49-F238E27FC236}">
                <a16:creationId xmlns:a16="http://schemas.microsoft.com/office/drawing/2014/main" id="{17A92824-9185-44F8-87CF-387FD781B346}"/>
              </a:ext>
            </a:extLst>
          </p:cNvPr>
          <p:cNvSpPr/>
          <p:nvPr/>
        </p:nvSpPr>
        <p:spPr>
          <a:xfrm rot="10800000">
            <a:off x="11272380" y="1102823"/>
            <a:ext cx="321953" cy="145956"/>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Rectángulo 43">
            <a:extLst>
              <a:ext uri="{FF2B5EF4-FFF2-40B4-BE49-F238E27FC236}">
                <a16:creationId xmlns:a16="http://schemas.microsoft.com/office/drawing/2014/main" id="{089CCF29-2889-40F0-AB42-42A039B2AD0B}"/>
              </a:ext>
            </a:extLst>
          </p:cNvPr>
          <p:cNvSpPr/>
          <p:nvPr/>
        </p:nvSpPr>
        <p:spPr>
          <a:xfrm>
            <a:off x="10888656" y="1188892"/>
            <a:ext cx="1340800" cy="1384995"/>
          </a:xfrm>
          <a:prstGeom prst="rect">
            <a:avLst/>
          </a:prstGeom>
        </p:spPr>
        <p:txBody>
          <a:bodyPr wrap="square">
            <a:spAutoFit/>
          </a:bodyPr>
          <a:lstStyle/>
          <a:p>
            <a:pPr algn="just"/>
            <a:r>
              <a:rPr lang="es-MX" sz="1400" dirty="0"/>
              <a:t>Viola principio de exclusividad art. 6 Decreto 2147 de 2016. Conceptos lo ratifican </a:t>
            </a:r>
          </a:p>
        </p:txBody>
      </p:sp>
      <p:sp>
        <p:nvSpPr>
          <p:cNvPr id="45" name="Rectángulo 44">
            <a:extLst>
              <a:ext uri="{FF2B5EF4-FFF2-40B4-BE49-F238E27FC236}">
                <a16:creationId xmlns:a16="http://schemas.microsoft.com/office/drawing/2014/main" id="{8B0EECE6-7EE1-4157-AC4F-85EAEC4FF226}"/>
              </a:ext>
            </a:extLst>
          </p:cNvPr>
          <p:cNvSpPr/>
          <p:nvPr/>
        </p:nvSpPr>
        <p:spPr>
          <a:xfrm>
            <a:off x="10841596" y="2812477"/>
            <a:ext cx="1340800" cy="1384995"/>
          </a:xfrm>
          <a:prstGeom prst="rect">
            <a:avLst/>
          </a:prstGeom>
        </p:spPr>
        <p:txBody>
          <a:bodyPr wrap="square">
            <a:spAutoFit/>
          </a:bodyPr>
          <a:lstStyle/>
          <a:p>
            <a:pPr algn="just"/>
            <a:r>
              <a:rPr lang="es-MX" sz="1400" dirty="0"/>
              <a:t>Viola principio de exclusividad art. 6 Decreto 2147 de 2016. Conceptos lo ratifican </a:t>
            </a:r>
          </a:p>
        </p:txBody>
      </p:sp>
      <p:sp>
        <p:nvSpPr>
          <p:cNvPr id="46" name="Rectángulo 45">
            <a:extLst>
              <a:ext uri="{FF2B5EF4-FFF2-40B4-BE49-F238E27FC236}">
                <a16:creationId xmlns:a16="http://schemas.microsoft.com/office/drawing/2014/main" id="{345FF3CE-16F4-4404-B2A4-993E661CA19F}"/>
              </a:ext>
            </a:extLst>
          </p:cNvPr>
          <p:cNvSpPr/>
          <p:nvPr/>
        </p:nvSpPr>
        <p:spPr>
          <a:xfrm>
            <a:off x="10822281" y="4368760"/>
            <a:ext cx="1340800" cy="1169551"/>
          </a:xfrm>
          <a:prstGeom prst="rect">
            <a:avLst/>
          </a:prstGeom>
        </p:spPr>
        <p:txBody>
          <a:bodyPr wrap="square">
            <a:spAutoFit/>
          </a:bodyPr>
          <a:lstStyle/>
          <a:p>
            <a:pPr algn="just"/>
            <a:r>
              <a:rPr lang="es-MX" sz="1400" dirty="0"/>
              <a:t>Operación sin ningún registro, no es utilizada, lleva otra trazabilidad </a:t>
            </a:r>
          </a:p>
        </p:txBody>
      </p:sp>
      <p:sp>
        <p:nvSpPr>
          <p:cNvPr id="47" name="Rectángulo 46">
            <a:extLst>
              <a:ext uri="{FF2B5EF4-FFF2-40B4-BE49-F238E27FC236}">
                <a16:creationId xmlns:a16="http://schemas.microsoft.com/office/drawing/2014/main" id="{7DF86F89-B78A-41C8-8879-498CCF2B7986}"/>
              </a:ext>
            </a:extLst>
          </p:cNvPr>
          <p:cNvSpPr/>
          <p:nvPr/>
        </p:nvSpPr>
        <p:spPr>
          <a:xfrm>
            <a:off x="10841596" y="5594284"/>
            <a:ext cx="1340800" cy="954107"/>
          </a:xfrm>
          <a:prstGeom prst="rect">
            <a:avLst/>
          </a:prstGeom>
        </p:spPr>
        <p:txBody>
          <a:bodyPr wrap="square">
            <a:spAutoFit/>
          </a:bodyPr>
          <a:lstStyle/>
          <a:p>
            <a:pPr algn="just"/>
            <a:r>
              <a:rPr lang="es-MX" sz="1400" dirty="0"/>
              <a:t>Operación repetida, ya existe el código 309.</a:t>
            </a:r>
          </a:p>
        </p:txBody>
      </p:sp>
      <p:pic>
        <p:nvPicPr>
          <p:cNvPr id="48" name="Imagen 47" descr="Logotipo&#10;&#10;Descripción generada automáticamente">
            <a:extLst>
              <a:ext uri="{FF2B5EF4-FFF2-40B4-BE49-F238E27FC236}">
                <a16:creationId xmlns:a16="http://schemas.microsoft.com/office/drawing/2014/main" id="{6DAB4A86-1251-4231-A6C5-D10A257E6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2700" y="45144"/>
            <a:ext cx="1836933" cy="591677"/>
          </a:xfrm>
          <a:prstGeom prst="rect">
            <a:avLst/>
          </a:prstGeom>
        </p:spPr>
      </p:pic>
    </p:spTree>
    <p:extLst>
      <p:ext uri="{BB962C8B-B14F-4D97-AF65-F5344CB8AC3E}">
        <p14:creationId xmlns:p14="http://schemas.microsoft.com/office/powerpoint/2010/main" val="113522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73905" y="133323"/>
            <a:ext cx="5762813" cy="523220"/>
          </a:xfrm>
          <a:prstGeom prst="rect">
            <a:avLst/>
          </a:prstGeom>
          <a:noFill/>
        </p:spPr>
        <p:txBody>
          <a:bodyPr wrap="square" rtlCol="0">
            <a:spAutoFit/>
          </a:bodyPr>
          <a:lstStyle/>
          <a:p>
            <a:r>
              <a:rPr lang="es-MX" sz="2800" dirty="0">
                <a:solidFill>
                  <a:schemeClr val="tx1">
                    <a:lumMod val="50000"/>
                    <a:lumOff val="50000"/>
                  </a:schemeClr>
                </a:solidFill>
                <a:latin typeface="Arial" panose="020B0604020202020204" pitchFamily="34" charset="0"/>
                <a:cs typeface="Arial" panose="020B0604020202020204" pitchFamily="34" charset="0"/>
              </a:rPr>
              <a:t>Generalidades </a:t>
            </a:r>
            <a:endParaRPr lang="es-CO"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ángulo 1"/>
          <p:cNvSpPr/>
          <p:nvPr/>
        </p:nvSpPr>
        <p:spPr>
          <a:xfrm flipV="1">
            <a:off x="573905" y="667308"/>
            <a:ext cx="4533340" cy="45719"/>
          </a:xfrm>
          <a:prstGeom prst="rect">
            <a:avLst/>
          </a:prstGeom>
          <a:gradFill flip="none" rotWithShape="1">
            <a:gsLst>
              <a:gs pos="0">
                <a:srgbClr val="64E564"/>
              </a:gs>
              <a:gs pos="100000">
                <a:srgbClr val="01B4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
            <a:extLst>
              <a:ext uri="{FF2B5EF4-FFF2-40B4-BE49-F238E27FC236}">
                <a16:creationId xmlns:a16="http://schemas.microsoft.com/office/drawing/2014/main" id="{20746D23-AF2F-4E35-9420-2026A878CD09}"/>
              </a:ext>
            </a:extLst>
          </p:cNvPr>
          <p:cNvSpPr txBox="1"/>
          <p:nvPr/>
        </p:nvSpPr>
        <p:spPr>
          <a:xfrm>
            <a:off x="8110329" y="2428460"/>
            <a:ext cx="141135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bg1"/>
                </a:solidFill>
              </a:rPr>
              <a:t>Barranquilla</a:t>
            </a:r>
          </a:p>
        </p:txBody>
      </p:sp>
      <p:sp>
        <p:nvSpPr>
          <p:cNvPr id="14" name="CuadroTexto 1">
            <a:extLst>
              <a:ext uri="{FF2B5EF4-FFF2-40B4-BE49-F238E27FC236}">
                <a16:creationId xmlns:a16="http://schemas.microsoft.com/office/drawing/2014/main" id="{23CA6F7D-A3AA-454B-97B8-800C38C9E004}"/>
              </a:ext>
            </a:extLst>
          </p:cNvPr>
          <p:cNvSpPr txBox="1"/>
          <p:nvPr/>
        </p:nvSpPr>
        <p:spPr>
          <a:xfrm>
            <a:off x="8753059" y="2031335"/>
            <a:ext cx="141135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bg1"/>
                </a:solidFill>
              </a:rPr>
              <a:t>Medellín</a:t>
            </a:r>
          </a:p>
        </p:txBody>
      </p:sp>
      <p:pic>
        <p:nvPicPr>
          <p:cNvPr id="31" name="Picture 8" descr="Enviando formulário com Nunjucks. Para isso teremos um array de usuário… |  by Kaique Covo | Medium">
            <a:extLst>
              <a:ext uri="{FF2B5EF4-FFF2-40B4-BE49-F238E27FC236}">
                <a16:creationId xmlns:a16="http://schemas.microsoft.com/office/drawing/2014/main" id="{493D178F-0B08-49C4-BAE3-BC1E34A6B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605" y="2580860"/>
            <a:ext cx="1605099" cy="160509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a:extLst>
              <a:ext uri="{FF2B5EF4-FFF2-40B4-BE49-F238E27FC236}">
                <a16:creationId xmlns:a16="http://schemas.microsoft.com/office/drawing/2014/main" id="{64C088EA-BF32-4117-8CAE-B59985C5982C}"/>
              </a:ext>
            </a:extLst>
          </p:cNvPr>
          <p:cNvPicPr>
            <a:picLocks noChangeAspect="1"/>
          </p:cNvPicPr>
          <p:nvPr/>
        </p:nvPicPr>
        <p:blipFill>
          <a:blip r:embed="rId4"/>
          <a:stretch>
            <a:fillRect/>
          </a:stretch>
        </p:blipFill>
        <p:spPr>
          <a:xfrm>
            <a:off x="113667" y="1982936"/>
            <a:ext cx="2263591" cy="2768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6EC9CFC8-2FC7-4D68-B16E-1755B33797FA}"/>
              </a:ext>
            </a:extLst>
          </p:cNvPr>
          <p:cNvPicPr>
            <a:picLocks noChangeAspect="1"/>
          </p:cNvPicPr>
          <p:nvPr/>
        </p:nvPicPr>
        <p:blipFill>
          <a:blip r:embed="rId5"/>
          <a:stretch>
            <a:fillRect/>
          </a:stretch>
        </p:blipFill>
        <p:spPr>
          <a:xfrm>
            <a:off x="4265812" y="923502"/>
            <a:ext cx="2227753" cy="5010995"/>
          </a:xfrm>
          <a:prstGeom prst="rect">
            <a:avLst/>
          </a:prstGeom>
        </p:spPr>
      </p:pic>
      <p:sp>
        <p:nvSpPr>
          <p:cNvPr id="6" name="CuadroTexto 5">
            <a:extLst>
              <a:ext uri="{FF2B5EF4-FFF2-40B4-BE49-F238E27FC236}">
                <a16:creationId xmlns:a16="http://schemas.microsoft.com/office/drawing/2014/main" id="{9DEB0A6F-B440-4819-BD6A-43AFD62810DD}"/>
              </a:ext>
            </a:extLst>
          </p:cNvPr>
          <p:cNvSpPr txBox="1"/>
          <p:nvPr/>
        </p:nvSpPr>
        <p:spPr>
          <a:xfrm>
            <a:off x="4252560" y="2628780"/>
            <a:ext cx="2360275" cy="1708160"/>
          </a:xfrm>
          <a:prstGeom prst="rect">
            <a:avLst/>
          </a:prstGeom>
          <a:noFill/>
        </p:spPr>
        <p:txBody>
          <a:bodyPr wrap="square" rtlCol="0">
            <a:spAutoFit/>
          </a:bodyPr>
          <a:lstStyle/>
          <a:p>
            <a:r>
              <a:rPr lang="es-CO" sz="1500" b="1" dirty="0">
                <a:solidFill>
                  <a:schemeClr val="bg1">
                    <a:lumMod val="95000"/>
                  </a:schemeClr>
                </a:solidFill>
              </a:rPr>
              <a:t>Si bien la circular</a:t>
            </a:r>
          </a:p>
          <a:p>
            <a:r>
              <a:rPr lang="es-CO" sz="1500" b="1" dirty="0">
                <a:solidFill>
                  <a:schemeClr val="bg1">
                    <a:lumMod val="95000"/>
                  </a:schemeClr>
                </a:solidFill>
              </a:rPr>
              <a:t>0004 del 15/05/2023 pretendió consolidar todas las circulares emitidas en  la materia, aún sigue vigente la circular 00011 del 19/04/2011 </a:t>
            </a:r>
          </a:p>
        </p:txBody>
      </p:sp>
      <p:pic>
        <p:nvPicPr>
          <p:cNvPr id="9" name="Gráfico 8" descr="Bombilla y engranaje">
            <a:extLst>
              <a:ext uri="{FF2B5EF4-FFF2-40B4-BE49-F238E27FC236}">
                <a16:creationId xmlns:a16="http://schemas.microsoft.com/office/drawing/2014/main" id="{D678A13C-DF60-4960-8BD1-6AED5600B0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2488" y="4705022"/>
            <a:ext cx="914400" cy="914400"/>
          </a:xfrm>
          <a:prstGeom prst="rect">
            <a:avLst/>
          </a:prstGeom>
        </p:spPr>
      </p:pic>
      <p:graphicFrame>
        <p:nvGraphicFramePr>
          <p:cNvPr id="15" name="Objeto 14">
            <a:extLst>
              <a:ext uri="{FF2B5EF4-FFF2-40B4-BE49-F238E27FC236}">
                <a16:creationId xmlns:a16="http://schemas.microsoft.com/office/drawing/2014/main" id="{D4C63610-B318-4040-AC24-14E847085920}"/>
              </a:ext>
            </a:extLst>
          </p:cNvPr>
          <p:cNvGraphicFramePr>
            <a:graphicFrameLocks noChangeAspect="1"/>
          </p:cNvGraphicFramePr>
          <p:nvPr>
            <p:extLst>
              <p:ext uri="{D42A27DB-BD31-4B8C-83A1-F6EECF244321}">
                <p14:modId xmlns:p14="http://schemas.microsoft.com/office/powerpoint/2010/main" val="1441105776"/>
              </p:ext>
            </p:extLst>
          </p:nvPr>
        </p:nvGraphicFramePr>
        <p:xfrm>
          <a:off x="9654820" y="1339852"/>
          <a:ext cx="1484038" cy="1252157"/>
        </p:xfrm>
        <a:graphic>
          <a:graphicData uri="http://schemas.openxmlformats.org/presentationml/2006/ole">
            <mc:AlternateContent xmlns:mc="http://schemas.openxmlformats.org/markup-compatibility/2006">
              <mc:Choice xmlns:v="urn:schemas-microsoft-com:vml" Requires="v">
                <p:oleObj spid="_x0000_s1051" name="Acrobat Document" showAsIcon="1" r:id="rId8" imgW="914400" imgH="771480" progId="Acrobat.Document.DC">
                  <p:embed/>
                </p:oleObj>
              </mc:Choice>
              <mc:Fallback>
                <p:oleObj name="Acrobat Document" showAsIcon="1" r:id="rId8" imgW="914400" imgH="771480" progId="Acrobat.Document.DC">
                  <p:embed/>
                  <p:pic>
                    <p:nvPicPr>
                      <p:cNvPr id="0" name=""/>
                      <p:cNvPicPr/>
                      <p:nvPr/>
                    </p:nvPicPr>
                    <p:blipFill>
                      <a:blip r:embed="rId9"/>
                      <a:stretch>
                        <a:fillRect/>
                      </a:stretch>
                    </p:blipFill>
                    <p:spPr>
                      <a:xfrm>
                        <a:off x="9654820" y="1339852"/>
                        <a:ext cx="1484038" cy="1252157"/>
                      </a:xfrm>
                      <a:prstGeom prst="rect">
                        <a:avLst/>
                      </a:prstGeom>
                    </p:spPr>
                  </p:pic>
                </p:oleObj>
              </mc:Fallback>
            </mc:AlternateContent>
          </a:graphicData>
        </a:graphic>
      </p:graphicFrame>
      <p:graphicFrame>
        <p:nvGraphicFramePr>
          <p:cNvPr id="16" name="Objeto 15">
            <a:extLst>
              <a:ext uri="{FF2B5EF4-FFF2-40B4-BE49-F238E27FC236}">
                <a16:creationId xmlns:a16="http://schemas.microsoft.com/office/drawing/2014/main" id="{D161639C-0CA9-40B0-A12B-65CB8EA0820D}"/>
              </a:ext>
            </a:extLst>
          </p:cNvPr>
          <p:cNvGraphicFramePr>
            <a:graphicFrameLocks noChangeAspect="1"/>
          </p:cNvGraphicFramePr>
          <p:nvPr>
            <p:extLst>
              <p:ext uri="{D42A27DB-BD31-4B8C-83A1-F6EECF244321}">
                <p14:modId xmlns:p14="http://schemas.microsoft.com/office/powerpoint/2010/main" val="18725379"/>
              </p:ext>
            </p:extLst>
          </p:nvPr>
        </p:nvGraphicFramePr>
        <p:xfrm>
          <a:off x="10306581" y="3383409"/>
          <a:ext cx="1483688" cy="1251861"/>
        </p:xfrm>
        <a:graphic>
          <a:graphicData uri="http://schemas.openxmlformats.org/presentationml/2006/ole">
            <mc:AlternateContent xmlns:mc="http://schemas.openxmlformats.org/markup-compatibility/2006">
              <mc:Choice xmlns:v="urn:schemas-microsoft-com:vml" Requires="v">
                <p:oleObj spid="_x0000_s1052" name="Acrobat Document" showAsIcon="1" r:id="rId10" imgW="914400" imgH="771480" progId="Acrobat.Document.DC">
                  <p:embed/>
                </p:oleObj>
              </mc:Choice>
              <mc:Fallback>
                <p:oleObj name="Acrobat Document" showAsIcon="1" r:id="rId10" imgW="914400" imgH="771480" progId="Acrobat.Document.DC">
                  <p:embed/>
                  <p:pic>
                    <p:nvPicPr>
                      <p:cNvPr id="0" name=""/>
                      <p:cNvPicPr/>
                      <p:nvPr/>
                    </p:nvPicPr>
                    <p:blipFill>
                      <a:blip r:embed="rId11"/>
                      <a:stretch>
                        <a:fillRect/>
                      </a:stretch>
                    </p:blipFill>
                    <p:spPr>
                      <a:xfrm>
                        <a:off x="10306581" y="3383409"/>
                        <a:ext cx="1483688" cy="1251861"/>
                      </a:xfrm>
                      <a:prstGeom prst="rect">
                        <a:avLst/>
                      </a:prstGeom>
                    </p:spPr>
                  </p:pic>
                </p:oleObj>
              </mc:Fallback>
            </mc:AlternateContent>
          </a:graphicData>
        </a:graphic>
      </p:graphicFrame>
      <p:sp>
        <p:nvSpPr>
          <p:cNvPr id="33" name="CuadroTexto 32">
            <a:extLst>
              <a:ext uri="{FF2B5EF4-FFF2-40B4-BE49-F238E27FC236}">
                <a16:creationId xmlns:a16="http://schemas.microsoft.com/office/drawing/2014/main" id="{F0879B2F-3A32-4097-AD87-F7FAD1EBE961}"/>
              </a:ext>
            </a:extLst>
          </p:cNvPr>
          <p:cNvSpPr txBox="1"/>
          <p:nvPr/>
        </p:nvSpPr>
        <p:spPr>
          <a:xfrm>
            <a:off x="9195984" y="959244"/>
            <a:ext cx="2787211" cy="338554"/>
          </a:xfrm>
          <a:prstGeom prst="rect">
            <a:avLst/>
          </a:prstGeom>
          <a:noFill/>
        </p:spPr>
        <p:txBody>
          <a:bodyPr wrap="square" rtlCol="0">
            <a:spAutoFit/>
          </a:bodyPr>
          <a:lstStyle/>
          <a:p>
            <a:r>
              <a:rPr lang="es-MX" sz="1600" b="1" dirty="0">
                <a:solidFill>
                  <a:schemeClr val="tx1">
                    <a:lumMod val="50000"/>
                    <a:lumOff val="50000"/>
                  </a:schemeClr>
                </a:solidFill>
                <a:latin typeface="Arial" panose="020B0604020202020204" pitchFamily="34" charset="0"/>
                <a:cs typeface="Arial" panose="020B0604020202020204" pitchFamily="34" charset="0"/>
              </a:rPr>
              <a:t>Circular 0004 15/05/2023 </a:t>
            </a:r>
            <a:endParaRPr lang="es-CO"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AD0959F9-A627-4236-9A12-21CCD1CB7CD9}"/>
              </a:ext>
            </a:extLst>
          </p:cNvPr>
          <p:cNvSpPr txBox="1"/>
          <p:nvPr/>
        </p:nvSpPr>
        <p:spPr>
          <a:xfrm>
            <a:off x="9654820" y="2917213"/>
            <a:ext cx="2787211" cy="338554"/>
          </a:xfrm>
          <a:prstGeom prst="rect">
            <a:avLst/>
          </a:prstGeom>
          <a:noFill/>
        </p:spPr>
        <p:txBody>
          <a:bodyPr wrap="square" rtlCol="0">
            <a:spAutoFit/>
          </a:bodyPr>
          <a:lstStyle/>
          <a:p>
            <a:r>
              <a:rPr lang="es-MX" sz="1600" b="1" dirty="0">
                <a:solidFill>
                  <a:schemeClr val="tx1">
                    <a:lumMod val="50000"/>
                    <a:lumOff val="50000"/>
                  </a:schemeClr>
                </a:solidFill>
                <a:latin typeface="Arial" panose="020B0604020202020204" pitchFamily="34" charset="0"/>
                <a:cs typeface="Arial" panose="020B0604020202020204" pitchFamily="34" charset="0"/>
              </a:rPr>
              <a:t>Circular 0011 19/04/2011 </a:t>
            </a:r>
            <a:endParaRPr lang="es-CO"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7" name="Signo menos 16">
            <a:extLst>
              <a:ext uri="{FF2B5EF4-FFF2-40B4-BE49-F238E27FC236}">
                <a16:creationId xmlns:a16="http://schemas.microsoft.com/office/drawing/2014/main" id="{7A4CD873-04FE-47E6-8121-A0F84BA5C68A}"/>
              </a:ext>
            </a:extLst>
          </p:cNvPr>
          <p:cNvSpPr/>
          <p:nvPr/>
        </p:nvSpPr>
        <p:spPr>
          <a:xfrm>
            <a:off x="6595475" y="3008242"/>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Signo menos 35">
            <a:extLst>
              <a:ext uri="{FF2B5EF4-FFF2-40B4-BE49-F238E27FC236}">
                <a16:creationId xmlns:a16="http://schemas.microsoft.com/office/drawing/2014/main" id="{B42F430A-BFE9-42D4-AE8E-1C5DB259A769}"/>
              </a:ext>
            </a:extLst>
          </p:cNvPr>
          <p:cNvSpPr/>
          <p:nvPr/>
        </p:nvSpPr>
        <p:spPr>
          <a:xfrm>
            <a:off x="6992770" y="3008241"/>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Signo menos 36">
            <a:extLst>
              <a:ext uri="{FF2B5EF4-FFF2-40B4-BE49-F238E27FC236}">
                <a16:creationId xmlns:a16="http://schemas.microsoft.com/office/drawing/2014/main" id="{56980B5A-4C13-46C3-9E68-00334109F9DF}"/>
              </a:ext>
            </a:extLst>
          </p:cNvPr>
          <p:cNvSpPr/>
          <p:nvPr/>
        </p:nvSpPr>
        <p:spPr>
          <a:xfrm>
            <a:off x="7361174" y="3008241"/>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Signo menos 37">
            <a:extLst>
              <a:ext uri="{FF2B5EF4-FFF2-40B4-BE49-F238E27FC236}">
                <a16:creationId xmlns:a16="http://schemas.microsoft.com/office/drawing/2014/main" id="{B19E39D4-3A8E-407C-9570-B1E92998ECD9}"/>
              </a:ext>
            </a:extLst>
          </p:cNvPr>
          <p:cNvSpPr/>
          <p:nvPr/>
        </p:nvSpPr>
        <p:spPr>
          <a:xfrm rot="5400000">
            <a:off x="7530648" y="2756450"/>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Signo menos 38">
            <a:extLst>
              <a:ext uri="{FF2B5EF4-FFF2-40B4-BE49-F238E27FC236}">
                <a16:creationId xmlns:a16="http://schemas.microsoft.com/office/drawing/2014/main" id="{2847F782-4AD6-433E-AD76-DB239B407B97}"/>
              </a:ext>
            </a:extLst>
          </p:cNvPr>
          <p:cNvSpPr/>
          <p:nvPr/>
        </p:nvSpPr>
        <p:spPr>
          <a:xfrm rot="5400000">
            <a:off x="7526825" y="2376989"/>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Signo menos 39">
            <a:extLst>
              <a:ext uri="{FF2B5EF4-FFF2-40B4-BE49-F238E27FC236}">
                <a16:creationId xmlns:a16="http://schemas.microsoft.com/office/drawing/2014/main" id="{C584AF4E-42E7-4A6B-89B1-0177F848C4A1}"/>
              </a:ext>
            </a:extLst>
          </p:cNvPr>
          <p:cNvSpPr/>
          <p:nvPr/>
        </p:nvSpPr>
        <p:spPr>
          <a:xfrm rot="5400000">
            <a:off x="7526825" y="2012555"/>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Signo menos 40">
            <a:extLst>
              <a:ext uri="{FF2B5EF4-FFF2-40B4-BE49-F238E27FC236}">
                <a16:creationId xmlns:a16="http://schemas.microsoft.com/office/drawing/2014/main" id="{DEEB0C79-0443-4DC8-B014-2B35DC83E7DA}"/>
              </a:ext>
            </a:extLst>
          </p:cNvPr>
          <p:cNvSpPr/>
          <p:nvPr/>
        </p:nvSpPr>
        <p:spPr>
          <a:xfrm rot="5400000">
            <a:off x="7529073" y="1281993"/>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Signo menos 41">
            <a:extLst>
              <a:ext uri="{FF2B5EF4-FFF2-40B4-BE49-F238E27FC236}">
                <a16:creationId xmlns:a16="http://schemas.microsoft.com/office/drawing/2014/main" id="{0A4038BD-20C1-42E9-AB16-1D546AA1C5F9}"/>
              </a:ext>
            </a:extLst>
          </p:cNvPr>
          <p:cNvSpPr/>
          <p:nvPr/>
        </p:nvSpPr>
        <p:spPr>
          <a:xfrm rot="5400000">
            <a:off x="7526825" y="1648122"/>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Signo menos 42">
            <a:extLst>
              <a:ext uri="{FF2B5EF4-FFF2-40B4-BE49-F238E27FC236}">
                <a16:creationId xmlns:a16="http://schemas.microsoft.com/office/drawing/2014/main" id="{08384B3B-7519-46CF-8827-AA61854D4EB8}"/>
              </a:ext>
            </a:extLst>
          </p:cNvPr>
          <p:cNvSpPr/>
          <p:nvPr/>
        </p:nvSpPr>
        <p:spPr>
          <a:xfrm>
            <a:off x="7685646" y="1030201"/>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Signo menos 43">
            <a:extLst>
              <a:ext uri="{FF2B5EF4-FFF2-40B4-BE49-F238E27FC236}">
                <a16:creationId xmlns:a16="http://schemas.microsoft.com/office/drawing/2014/main" id="{152678BB-31B6-4C11-898F-E4903FA05885}"/>
              </a:ext>
            </a:extLst>
          </p:cNvPr>
          <p:cNvSpPr/>
          <p:nvPr/>
        </p:nvSpPr>
        <p:spPr>
          <a:xfrm>
            <a:off x="8074602" y="1033901"/>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Triángulo isósceles 44">
            <a:extLst>
              <a:ext uri="{FF2B5EF4-FFF2-40B4-BE49-F238E27FC236}">
                <a16:creationId xmlns:a16="http://schemas.microsoft.com/office/drawing/2014/main" id="{E61BD4F3-56C5-4FCA-8BD6-F8FECF4CF39A}"/>
              </a:ext>
            </a:extLst>
          </p:cNvPr>
          <p:cNvSpPr/>
          <p:nvPr/>
        </p:nvSpPr>
        <p:spPr>
          <a:xfrm rot="5400000">
            <a:off x="8769029" y="1009282"/>
            <a:ext cx="422660" cy="238479"/>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Signo menos 45">
            <a:extLst>
              <a:ext uri="{FF2B5EF4-FFF2-40B4-BE49-F238E27FC236}">
                <a16:creationId xmlns:a16="http://schemas.microsoft.com/office/drawing/2014/main" id="{D7BA3EF4-1B7F-421C-98B9-90AC38E2B16C}"/>
              </a:ext>
            </a:extLst>
          </p:cNvPr>
          <p:cNvSpPr/>
          <p:nvPr/>
        </p:nvSpPr>
        <p:spPr>
          <a:xfrm>
            <a:off x="8440815" y="1032724"/>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Signo menos 46">
            <a:extLst>
              <a:ext uri="{FF2B5EF4-FFF2-40B4-BE49-F238E27FC236}">
                <a16:creationId xmlns:a16="http://schemas.microsoft.com/office/drawing/2014/main" id="{3E86CB17-22EC-4972-83C8-777D8DC39EE6}"/>
              </a:ext>
            </a:extLst>
          </p:cNvPr>
          <p:cNvSpPr/>
          <p:nvPr/>
        </p:nvSpPr>
        <p:spPr>
          <a:xfrm>
            <a:off x="6604155" y="3893160"/>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Signo menos 47">
            <a:extLst>
              <a:ext uri="{FF2B5EF4-FFF2-40B4-BE49-F238E27FC236}">
                <a16:creationId xmlns:a16="http://schemas.microsoft.com/office/drawing/2014/main" id="{B5A35BB7-B0D7-48DC-9E81-DCFE46E8D03A}"/>
              </a:ext>
            </a:extLst>
          </p:cNvPr>
          <p:cNvSpPr/>
          <p:nvPr/>
        </p:nvSpPr>
        <p:spPr>
          <a:xfrm>
            <a:off x="6994784" y="3893160"/>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Signo menos 48">
            <a:extLst>
              <a:ext uri="{FF2B5EF4-FFF2-40B4-BE49-F238E27FC236}">
                <a16:creationId xmlns:a16="http://schemas.microsoft.com/office/drawing/2014/main" id="{5C93FB66-8C99-4B83-8557-3852D3AEF44C}"/>
              </a:ext>
            </a:extLst>
          </p:cNvPr>
          <p:cNvSpPr/>
          <p:nvPr/>
        </p:nvSpPr>
        <p:spPr>
          <a:xfrm>
            <a:off x="7411278" y="3893160"/>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Signo menos 49">
            <a:extLst>
              <a:ext uri="{FF2B5EF4-FFF2-40B4-BE49-F238E27FC236}">
                <a16:creationId xmlns:a16="http://schemas.microsoft.com/office/drawing/2014/main" id="{617420DD-6325-42AB-8599-154EE4B33D17}"/>
              </a:ext>
            </a:extLst>
          </p:cNvPr>
          <p:cNvSpPr/>
          <p:nvPr/>
        </p:nvSpPr>
        <p:spPr>
          <a:xfrm>
            <a:off x="7818783" y="3893160"/>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Signo menos 50">
            <a:extLst>
              <a:ext uri="{FF2B5EF4-FFF2-40B4-BE49-F238E27FC236}">
                <a16:creationId xmlns:a16="http://schemas.microsoft.com/office/drawing/2014/main" id="{F54462A3-0F1B-45F2-B9DD-B04096B81380}"/>
              </a:ext>
            </a:extLst>
          </p:cNvPr>
          <p:cNvSpPr/>
          <p:nvPr/>
        </p:nvSpPr>
        <p:spPr>
          <a:xfrm>
            <a:off x="8235045" y="3893160"/>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Signo menos 51">
            <a:extLst>
              <a:ext uri="{FF2B5EF4-FFF2-40B4-BE49-F238E27FC236}">
                <a16:creationId xmlns:a16="http://schemas.microsoft.com/office/drawing/2014/main" id="{EC6AD41A-FC37-41E8-93F4-168268281849}"/>
              </a:ext>
            </a:extLst>
          </p:cNvPr>
          <p:cNvSpPr/>
          <p:nvPr/>
        </p:nvSpPr>
        <p:spPr>
          <a:xfrm rot="5400000">
            <a:off x="8439905" y="3650432"/>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Signo menos 52">
            <a:extLst>
              <a:ext uri="{FF2B5EF4-FFF2-40B4-BE49-F238E27FC236}">
                <a16:creationId xmlns:a16="http://schemas.microsoft.com/office/drawing/2014/main" id="{AABA2B1C-D94F-421D-8A4E-BA32A1AC15E6}"/>
              </a:ext>
            </a:extLst>
          </p:cNvPr>
          <p:cNvSpPr/>
          <p:nvPr/>
        </p:nvSpPr>
        <p:spPr>
          <a:xfrm rot="5400000">
            <a:off x="8447218" y="3286537"/>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Signo menos 54">
            <a:extLst>
              <a:ext uri="{FF2B5EF4-FFF2-40B4-BE49-F238E27FC236}">
                <a16:creationId xmlns:a16="http://schemas.microsoft.com/office/drawing/2014/main" id="{3151F6F1-AD38-4A41-A3F6-E6A589B02B15}"/>
              </a:ext>
            </a:extLst>
          </p:cNvPr>
          <p:cNvSpPr/>
          <p:nvPr/>
        </p:nvSpPr>
        <p:spPr>
          <a:xfrm>
            <a:off x="8587407" y="3026101"/>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Signo menos 55">
            <a:extLst>
              <a:ext uri="{FF2B5EF4-FFF2-40B4-BE49-F238E27FC236}">
                <a16:creationId xmlns:a16="http://schemas.microsoft.com/office/drawing/2014/main" id="{609966F8-9A84-4546-AB99-1820C76391CF}"/>
              </a:ext>
            </a:extLst>
          </p:cNvPr>
          <p:cNvSpPr/>
          <p:nvPr/>
        </p:nvSpPr>
        <p:spPr>
          <a:xfrm>
            <a:off x="8955811" y="3008240"/>
            <a:ext cx="331304" cy="172279"/>
          </a:xfrm>
          <a:prstGeom prst="mathMinus">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Triángulo isósceles 56">
            <a:extLst>
              <a:ext uri="{FF2B5EF4-FFF2-40B4-BE49-F238E27FC236}">
                <a16:creationId xmlns:a16="http://schemas.microsoft.com/office/drawing/2014/main" id="{CEEB7BCF-15C6-49A0-8C17-73082862375C}"/>
              </a:ext>
            </a:extLst>
          </p:cNvPr>
          <p:cNvSpPr/>
          <p:nvPr/>
        </p:nvSpPr>
        <p:spPr>
          <a:xfrm rot="5400000">
            <a:off x="9328626" y="2927331"/>
            <a:ext cx="422660" cy="238479"/>
          </a:xfrm>
          <a:prstGeom prst="triangle">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8043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Patrón de fondo&#10;&#10;Descripción generada automáticamente">
            <a:extLst>
              <a:ext uri="{FF2B5EF4-FFF2-40B4-BE49-F238E27FC236}">
                <a16:creationId xmlns:a16="http://schemas.microsoft.com/office/drawing/2014/main" id="{8A72E84D-F663-45CF-8D1B-4D4F55D4D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2274" cy="6865619"/>
          </a:xfrm>
          <a:prstGeom prst="rect">
            <a:avLst/>
          </a:prstGeom>
        </p:spPr>
      </p:pic>
      <p:sp>
        <p:nvSpPr>
          <p:cNvPr id="4" name="CuadroTexto 3"/>
          <p:cNvSpPr txBox="1"/>
          <p:nvPr/>
        </p:nvSpPr>
        <p:spPr>
          <a:xfrm>
            <a:off x="1480648" y="5309173"/>
            <a:ext cx="7173304" cy="646331"/>
          </a:xfrm>
          <a:prstGeom prst="rect">
            <a:avLst/>
          </a:prstGeom>
          <a:noFill/>
        </p:spPr>
        <p:txBody>
          <a:bodyPr wrap="square" rtlCol="0">
            <a:spAutoFit/>
          </a:bodyPr>
          <a:lstStyle/>
          <a:p>
            <a:r>
              <a:rPr lang="es-ES_tradnl" dirty="0">
                <a:solidFill>
                  <a:schemeClr val="bg1"/>
                </a:solidFill>
                <a:latin typeface="Arial" panose="020B0604020202020204" pitchFamily="34" charset="0"/>
                <a:cs typeface="Arial" panose="020B0604020202020204" pitchFamily="34" charset="0"/>
              </a:rPr>
              <a:t>SUBDIRECCIÓN DE OPERACIÓN ADUANERA</a:t>
            </a:r>
          </a:p>
          <a:p>
            <a:r>
              <a:rPr lang="es-ES_tradnl" dirty="0">
                <a:solidFill>
                  <a:schemeClr val="bg1"/>
                </a:solidFill>
                <a:latin typeface="Arial" panose="020B0604020202020204" pitchFamily="34" charset="0"/>
                <a:cs typeface="Arial" panose="020B0604020202020204" pitchFamily="34" charset="0"/>
              </a:rPr>
              <a:t>DIRECCIÓN DE GESTIÓN DE ADUANAS.</a:t>
            </a:r>
          </a:p>
        </p:txBody>
      </p:sp>
      <p:sp>
        <p:nvSpPr>
          <p:cNvPr id="2" name="CuadroTexto 1">
            <a:extLst>
              <a:ext uri="{FF2B5EF4-FFF2-40B4-BE49-F238E27FC236}">
                <a16:creationId xmlns:a16="http://schemas.microsoft.com/office/drawing/2014/main" id="{D5FED50C-C36F-4F25-96B9-B05A8DDD0452}"/>
              </a:ext>
            </a:extLst>
          </p:cNvPr>
          <p:cNvSpPr txBox="1"/>
          <p:nvPr/>
        </p:nvSpPr>
        <p:spPr>
          <a:xfrm>
            <a:off x="1423847" y="2845872"/>
            <a:ext cx="7286907" cy="923330"/>
          </a:xfrm>
          <a:prstGeom prst="rect">
            <a:avLst/>
          </a:prstGeom>
          <a:noFill/>
        </p:spPr>
        <p:txBody>
          <a:bodyPr wrap="square" rtlCol="0">
            <a:spAutoFit/>
          </a:bodyPr>
          <a:lstStyle/>
          <a:p>
            <a:r>
              <a:rPr lang="es-CO" sz="5400" b="1" dirty="0">
                <a:solidFill>
                  <a:schemeClr val="bg1"/>
                </a:solidFill>
                <a:latin typeface="Arial" panose="020B0604020202020204" pitchFamily="34" charset="0"/>
                <a:cs typeface="Arial" panose="020B0604020202020204" pitchFamily="34" charset="0"/>
              </a:rPr>
              <a:t>AGRADECIMIENTOS</a:t>
            </a:r>
          </a:p>
        </p:txBody>
      </p:sp>
      <p:pic>
        <p:nvPicPr>
          <p:cNvPr id="8" name="Imagen 7" descr="Icono&#10;&#10;Descripción generada automáticamente">
            <a:extLst>
              <a:ext uri="{FF2B5EF4-FFF2-40B4-BE49-F238E27FC236}">
                <a16:creationId xmlns:a16="http://schemas.microsoft.com/office/drawing/2014/main" id="{027186D8-CC2C-4EF5-8C51-B3EC53F11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847" y="2393784"/>
            <a:ext cx="2057400" cy="514350"/>
          </a:xfrm>
          <a:prstGeom prst="rect">
            <a:avLst/>
          </a:prstGeom>
        </p:spPr>
      </p:pic>
      <p:pic>
        <p:nvPicPr>
          <p:cNvPr id="9" name="Imagen 8">
            <a:extLst>
              <a:ext uri="{FF2B5EF4-FFF2-40B4-BE49-F238E27FC236}">
                <a16:creationId xmlns:a16="http://schemas.microsoft.com/office/drawing/2014/main" id="{5EF2B742-5D0B-4B69-90D4-A4C892358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61284"/>
            <a:ext cx="12212274" cy="114032"/>
          </a:xfrm>
          <a:prstGeom prst="rect">
            <a:avLst/>
          </a:prstGeom>
        </p:spPr>
      </p:pic>
      <p:sp>
        <p:nvSpPr>
          <p:cNvPr id="11" name="CuadroTexto 10">
            <a:extLst>
              <a:ext uri="{FF2B5EF4-FFF2-40B4-BE49-F238E27FC236}">
                <a16:creationId xmlns:a16="http://schemas.microsoft.com/office/drawing/2014/main" id="{781BF6B4-3031-4D85-964E-87C518C7BFFF}"/>
              </a:ext>
            </a:extLst>
          </p:cNvPr>
          <p:cNvSpPr txBox="1"/>
          <p:nvPr/>
        </p:nvSpPr>
        <p:spPr>
          <a:xfrm>
            <a:off x="1480648" y="3711677"/>
            <a:ext cx="8922309" cy="954107"/>
          </a:xfrm>
          <a:prstGeom prst="rect">
            <a:avLst/>
          </a:prstGeom>
          <a:noFill/>
        </p:spPr>
        <p:txBody>
          <a:bodyPr wrap="square" rtlCol="0">
            <a:spAutoFit/>
          </a:bodyPr>
          <a:lstStyle/>
          <a:p>
            <a:pPr lvl="0"/>
            <a:r>
              <a:rPr lang="es-MX" sz="2800" b="1" dirty="0">
                <a:solidFill>
                  <a:srgbClr val="64E566"/>
                </a:solidFill>
                <a:latin typeface="Arial" panose="020B0604020202020204" pitchFamily="34" charset="0"/>
                <a:cs typeface="Arial" panose="020B0604020202020204" pitchFamily="34" charset="0"/>
              </a:rPr>
              <a:t>Cambios Circular Externa Operaciones Zona Franca</a:t>
            </a:r>
            <a:r>
              <a:rPr lang="es-ES_tradnl" sz="2800" b="1" dirty="0">
                <a:solidFill>
                  <a:srgbClr val="64E56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94468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311A06BB91B39459FAA5C4B933B57A3" ma:contentTypeVersion="8" ma:contentTypeDescription="Crear nuevo documento." ma:contentTypeScope="" ma:versionID="21fe18b404035fd237ff368a6154c6b6">
  <xsd:schema xmlns:xsd="http://www.w3.org/2001/XMLSchema" xmlns:xs="http://www.w3.org/2001/XMLSchema" xmlns:p="http://schemas.microsoft.com/office/2006/metadata/properties" xmlns:ns2="894b2a2d-082a-4704-ae49-8d3f23abefc4" xmlns:ns3="a8339213-6f5d-42db-9c26-b79065184bab" targetNamespace="http://schemas.microsoft.com/office/2006/metadata/properties" ma:root="true" ma:fieldsID="010a698e23d2d8fe807fe619c49b4280" ns2:_="" ns3:_="">
    <xsd:import namespace="894b2a2d-082a-4704-ae49-8d3f23abefc4"/>
    <xsd:import namespace="a8339213-6f5d-42db-9c26-b79065184b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b2a2d-082a-4704-ae49-8d3f23abefc4"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39213-6f5d-42db-9c26-b79065184ba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94b2a2d-082a-4704-ae49-8d3f23abefc4">
      <UserInfo>
        <DisplayName>Leonardo Rodrigo Cansimanse Muriel</DisplayName>
        <AccountId>1547</AccountId>
        <AccountType/>
      </UserInfo>
      <UserInfo>
        <DisplayName>Gustavo Adolfo Cubillos Borrero</DisplayName>
        <AccountId>18009</AccountId>
        <AccountType/>
      </UserInfo>
      <UserInfo>
        <DisplayName>Ruben Dario Cañas Renteria</DisplayName>
        <AccountId>3969</AccountId>
        <AccountType/>
      </UserInfo>
      <UserInfo>
        <DisplayName>Billy John Angulo Lopez</DisplayName>
        <AccountId>2430</AccountId>
        <AccountType/>
      </UserInfo>
      <UserInfo>
        <DisplayName>Aurelio Kreutes Gomez</DisplayName>
        <AccountId>4660</AccountId>
        <AccountType/>
      </UserInfo>
      <UserInfo>
        <DisplayName>Aydee Correa Amortegui</DisplayName>
        <AccountId>8761</AccountId>
        <AccountType/>
      </UserInfo>
      <UserInfo>
        <DisplayName>Katherin Paola Meza Pabon</DisplayName>
        <AccountId>11612</AccountId>
        <AccountType/>
      </UserInfo>
      <UserInfo>
        <DisplayName>Juan Camilo Cruz Nieto</DisplayName>
        <AccountId>14553</AccountId>
        <AccountType/>
      </UserInfo>
    </SharedWithUsers>
  </documentManagement>
</p:properties>
</file>

<file path=customXml/itemProps1.xml><?xml version="1.0" encoding="utf-8"?>
<ds:datastoreItem xmlns:ds="http://schemas.openxmlformats.org/officeDocument/2006/customXml" ds:itemID="{CF564ACB-A84B-405C-8281-1965AE40B9D3}">
  <ds:schemaRefs>
    <ds:schemaRef ds:uri="http://schemas.microsoft.com/sharepoint/v3/contenttype/forms"/>
  </ds:schemaRefs>
</ds:datastoreItem>
</file>

<file path=customXml/itemProps2.xml><?xml version="1.0" encoding="utf-8"?>
<ds:datastoreItem xmlns:ds="http://schemas.openxmlformats.org/officeDocument/2006/customXml" ds:itemID="{4DF4AEE2-99B6-48FC-8C27-4B088ED3C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b2a2d-082a-4704-ae49-8d3f23abefc4"/>
    <ds:schemaRef ds:uri="a8339213-6f5d-42db-9c26-b79065184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8DD5D-86AF-487C-905C-AAC0B5886687}">
  <ds:schemaRefs>
    <ds:schemaRef ds:uri="http://purl.org/dc/terms/"/>
    <ds:schemaRef ds:uri="http://schemas.microsoft.com/office/2006/documentManagement/types"/>
    <ds:schemaRef ds:uri="http://purl.org/dc/dcmitype/"/>
    <ds:schemaRef ds:uri="a8339213-6f5d-42db-9c26-b79065184bab"/>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894b2a2d-082a-4704-ae49-8d3f23abefc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29999</TotalTime>
  <Words>854</Words>
  <Application>Microsoft Office PowerPoint</Application>
  <PresentationFormat>Panorámica</PresentationFormat>
  <Paragraphs>62</Paragraphs>
  <Slides>5</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5</vt:i4>
      </vt:variant>
    </vt:vector>
  </HeadingPairs>
  <TitlesOfParts>
    <vt:vector size="10" baseType="lpstr">
      <vt:lpstr>Arial</vt:lpstr>
      <vt:lpstr>Calibri</vt:lpstr>
      <vt:lpstr>Calibri Light</vt:lpstr>
      <vt:lpstr>Tema de Office</vt:lpstr>
      <vt:lpstr>Acrobat Document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Felipe Contreras Perez</dc:creator>
  <cp:lastModifiedBy>Carlos Esteban Gomez Berrio</cp:lastModifiedBy>
  <cp:revision>312</cp:revision>
  <cp:lastPrinted>2020-02-26T16:04:07Z</cp:lastPrinted>
  <dcterms:created xsi:type="dcterms:W3CDTF">2019-08-01T20:10:40Z</dcterms:created>
  <dcterms:modified xsi:type="dcterms:W3CDTF">2023-08-02T23:40:02Z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0x0101003311A06BB91B39459FAA5C4B933B57A3</vt:lpwstr>
  </property>
</Properties>
</file>